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3" r:id="rId3"/>
    <p:sldId id="294" r:id="rId4"/>
    <p:sldId id="295" r:id="rId5"/>
    <p:sldId id="328" r:id="rId6"/>
    <p:sldId id="329" r:id="rId7"/>
    <p:sldId id="330" r:id="rId8"/>
    <p:sldId id="331" r:id="rId9"/>
    <p:sldId id="333" r:id="rId10"/>
    <p:sldId id="332" r:id="rId11"/>
    <p:sldId id="334" r:id="rId12"/>
    <p:sldId id="335" r:id="rId13"/>
    <p:sldId id="336" r:id="rId14"/>
    <p:sldId id="337" r:id="rId15"/>
    <p:sldId id="341" r:id="rId16"/>
    <p:sldId id="338" r:id="rId17"/>
    <p:sldId id="339" r:id="rId18"/>
    <p:sldId id="340" r:id="rId19"/>
    <p:sldId id="342" r:id="rId20"/>
    <p:sldId id="343" r:id="rId21"/>
    <p:sldId id="272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2D9B5-8115-4BC4-9602-521DC3A478A2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F7D78-79EC-4934-B3ED-4A36D0D17F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8274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7B4-154F-4585-A1ED-48C67C5CC8D9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2151-026F-440F-B05B-0CC53B7874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060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7B4-154F-4585-A1ED-48C67C5CC8D9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2151-026F-440F-B05B-0CC53B7874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760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7B4-154F-4585-A1ED-48C67C5CC8D9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2151-026F-440F-B05B-0CC53B7874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587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7B4-154F-4585-A1ED-48C67C5CC8D9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2151-026F-440F-B05B-0CC53B7874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427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7B4-154F-4585-A1ED-48C67C5CC8D9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2151-026F-440F-B05B-0CC53B7874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832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7B4-154F-4585-A1ED-48C67C5CC8D9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2151-026F-440F-B05B-0CC53B7874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536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7B4-154F-4585-A1ED-48C67C5CC8D9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2151-026F-440F-B05B-0CC53B7874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99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7B4-154F-4585-A1ED-48C67C5CC8D9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2151-026F-440F-B05B-0CC53B7874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147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7B4-154F-4585-A1ED-48C67C5CC8D9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2151-026F-440F-B05B-0CC53B7874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82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7B4-154F-4585-A1ED-48C67C5CC8D9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2151-026F-440F-B05B-0CC53B7874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047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7B4-154F-4585-A1ED-48C67C5CC8D9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2151-026F-440F-B05B-0CC53B7874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155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F37B4-154F-4585-A1ED-48C67C5CC8D9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B2151-026F-440F-B05B-0CC53B7874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112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809468"/>
          </a:xfrm>
        </p:spPr>
        <p:txBody>
          <a:bodyPr>
            <a:normAutofit fontScale="90000"/>
          </a:bodyPr>
          <a:lstStyle/>
          <a:p>
            <a:br>
              <a:rPr lang="pl-PL" sz="2800" dirty="0"/>
            </a:br>
            <a:r>
              <a:rPr lang="pl-PL" sz="3200" i="1" dirty="0"/>
              <a:t>Prawo zdrowia zwierząt – nowe zasady 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Rozporządzenie Wykonawcze Komisji (UE) 2021/605</a:t>
            </a:r>
          </a:p>
          <a:p>
            <a:r>
              <a:rPr lang="pl-P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 dnia 7 kwietnia 2021. ustanawiającego szczególne środki zwalczania afrykańskiego </a:t>
            </a:r>
            <a:r>
              <a:rPr lang="pl-PL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pomoru świń.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8625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12745" y="995082"/>
            <a:ext cx="1127393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Tx/>
              <a:buChar char="-"/>
            </a:pPr>
            <a:endParaRPr lang="pl-PL" sz="2400" dirty="0"/>
          </a:p>
          <a:p>
            <a:pPr marL="342900" indent="-342900" algn="just">
              <a:spcBef>
                <a:spcPts val="600"/>
              </a:spcBef>
              <a:buFontTx/>
              <a:buChar char="-"/>
            </a:pPr>
            <a:endParaRPr lang="pl-PL" sz="2400" dirty="0"/>
          </a:p>
          <a:p>
            <a:pPr algn="just">
              <a:spcBef>
                <a:spcPts val="600"/>
              </a:spcBef>
            </a:pPr>
            <a:endParaRPr lang="de-DE" sz="2400" dirty="0"/>
          </a:p>
        </p:txBody>
      </p:sp>
      <p:sp>
        <p:nvSpPr>
          <p:cNvPr id="6" name="Foliennummernplatzhalter 3"/>
          <p:cNvSpPr txBox="1">
            <a:spLocks/>
          </p:cNvSpPr>
          <p:nvPr/>
        </p:nvSpPr>
        <p:spPr>
          <a:xfrm>
            <a:off x="8765480" y="6309320"/>
            <a:ext cx="1905000" cy="45720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88259" y="0"/>
            <a:ext cx="10959353" cy="995082"/>
          </a:xfrm>
        </p:spPr>
        <p:txBody>
          <a:bodyPr>
            <a:noAutofit/>
          </a:bodyPr>
          <a:lstStyle/>
          <a:p>
            <a:br>
              <a:rPr lang="pl-PL" sz="3600" b="1" dirty="0">
                <a:solidFill>
                  <a:srgbClr val="FF0000"/>
                </a:solidFill>
              </a:rPr>
            </a:br>
            <a:r>
              <a:rPr lang="pl-PL" sz="3600" b="1" dirty="0">
                <a:solidFill>
                  <a:srgbClr val="FF0000"/>
                </a:solidFill>
              </a:rPr>
              <a:t>AHL – choroby art. 9</a:t>
            </a:r>
            <a:endParaRPr lang="de-DE" sz="3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787286"/>
              </p:ext>
            </p:extLst>
          </p:nvPr>
        </p:nvGraphicFramePr>
        <p:xfrm>
          <a:off x="497426" y="1183689"/>
          <a:ext cx="11013742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2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0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3200" dirty="0"/>
                        <a:t>Kategoria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Choroby, które zasadniczo nie występują w UE i podejmuje się po ich wykryciu natychmiastowe środki zwalczania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3200" dirty="0"/>
                        <a:t>Kategoria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Choroby, które musza podlegać środkom kontrolnym w UE  w celu ich eliminacji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3200" dirty="0"/>
                        <a:t>Kategoria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Choroby mające znaczenie dla niektórych P. CZ. I dla których przyjmowane </a:t>
                      </a:r>
                      <a:r>
                        <a:rPr lang="pl-PL" sz="2400" dirty="0" err="1"/>
                        <a:t>sa</a:t>
                      </a:r>
                      <a:r>
                        <a:rPr lang="pl-PL" sz="2400" dirty="0"/>
                        <a:t> środki zapobiegające rozprzestrzenianiu się na wolne terytoria innego kraju lub obszaru objętego programem zwalczania.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3200" dirty="0"/>
                        <a:t>Kategoria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Choroby dla których środki są</a:t>
                      </a:r>
                      <a:r>
                        <a:rPr lang="pl-PL" sz="2400" baseline="0" dirty="0"/>
                        <a:t> wymagane dla powstrzymania ich transmisji w szczególności poprzez przemieszczanie w obrębie UE lub import</a:t>
                      </a:r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3200" dirty="0"/>
                        <a:t>Kategoria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Choroby dla których prowadzi się wyłącznie monitorowanie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148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12745" y="995082"/>
            <a:ext cx="11273937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dirty="0"/>
          </a:p>
          <a:p>
            <a:pPr algn="just">
              <a:spcBef>
                <a:spcPts val="600"/>
              </a:spcBef>
            </a:pPr>
            <a:endParaRPr lang="de-DE" sz="2400" dirty="0"/>
          </a:p>
        </p:txBody>
      </p:sp>
      <p:sp>
        <p:nvSpPr>
          <p:cNvPr id="6" name="Foliennummernplatzhalter 3"/>
          <p:cNvSpPr txBox="1">
            <a:spLocks/>
          </p:cNvSpPr>
          <p:nvPr/>
        </p:nvSpPr>
        <p:spPr>
          <a:xfrm>
            <a:off x="8765480" y="6309320"/>
            <a:ext cx="1905000" cy="45720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88259" y="0"/>
            <a:ext cx="10959353" cy="995082"/>
          </a:xfrm>
        </p:spPr>
        <p:txBody>
          <a:bodyPr>
            <a:noAutofit/>
          </a:bodyPr>
          <a:lstStyle/>
          <a:p>
            <a:br>
              <a:rPr lang="pl-PL" sz="3600" b="1" dirty="0">
                <a:solidFill>
                  <a:srgbClr val="FF0000"/>
                </a:solidFill>
              </a:rPr>
            </a:br>
            <a:r>
              <a:rPr lang="pl-PL" sz="3600" b="1" dirty="0">
                <a:solidFill>
                  <a:srgbClr val="FF0000"/>
                </a:solidFill>
              </a:rPr>
              <a:t>AHL</a:t>
            </a:r>
            <a:endParaRPr lang="de-DE" sz="3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170461"/>
              </p:ext>
            </p:extLst>
          </p:nvPr>
        </p:nvGraphicFramePr>
        <p:xfrm>
          <a:off x="450375" y="1216364"/>
          <a:ext cx="11163870" cy="4385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2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3306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Kategoria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Kategoria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Kategoria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Kategoria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Kategoria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637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Zwalczanie obowiązkowe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Obowiązkowe zwalczanie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Opcjonalne zwalczanie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Warunki dodatkowe przy handlu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Monitorowanie i zgłaszanie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6015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Pryszczyca, CSF,</a:t>
                      </a:r>
                      <a:r>
                        <a:rPr lang="pl-PL" sz="2400" baseline="0" dirty="0"/>
                        <a:t> ASF, HPAI, </a:t>
                      </a:r>
                      <a:r>
                        <a:rPr lang="pl-PL" sz="2400" baseline="0" dirty="0" err="1"/>
                        <a:t>GDRift</a:t>
                      </a:r>
                      <a:r>
                        <a:rPr lang="pl-PL" sz="2400" baseline="0" dirty="0"/>
                        <a:t>, </a:t>
                      </a:r>
                      <a:r>
                        <a:rPr lang="pl-PL" sz="2400" baseline="0" dirty="0" err="1"/>
                        <a:t>ChGS</a:t>
                      </a:r>
                      <a:r>
                        <a:rPr lang="pl-PL" sz="2400" baseline="0" dirty="0"/>
                        <a:t> Bydła, Nosacizna</a:t>
                      </a:r>
                      <a:endParaRPr lang="pl-PL" sz="2400" dirty="0"/>
                    </a:p>
                    <a:p>
                      <a:pPr algn="ct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Gruźlica bydła, wścieklizna,  </a:t>
                      </a:r>
                      <a:r>
                        <a:rPr lang="pl-PL" sz="2400" dirty="0" err="1"/>
                        <a:t>Brucelloza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BTV, BVD, IBR Białaczka bydła, IHN, VHS, </a:t>
                      </a:r>
                      <a:r>
                        <a:rPr lang="pl-PL" sz="2400" dirty="0" err="1"/>
                        <a:t>Warroza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Echinokokoza,</a:t>
                      </a:r>
                      <a:r>
                        <a:rPr lang="pl-PL" sz="2400" baseline="0" dirty="0"/>
                        <a:t> PRRS, </a:t>
                      </a:r>
                      <a:r>
                        <a:rPr lang="pl-PL" sz="2400" baseline="0" dirty="0" err="1"/>
                        <a:t>Aujeszki</a:t>
                      </a:r>
                      <a:r>
                        <a:rPr lang="pl-PL" sz="2400" baseline="0" dirty="0"/>
                        <a:t>, </a:t>
                      </a:r>
                      <a:r>
                        <a:rPr lang="pl-PL" sz="2400" baseline="0" dirty="0" err="1"/>
                        <a:t>Mykoplazma</a:t>
                      </a:r>
                      <a:r>
                        <a:rPr lang="pl-PL" sz="2400" baseline="0" dirty="0"/>
                        <a:t> </a:t>
                      </a:r>
                      <a:r>
                        <a:rPr lang="pl-PL" sz="2400" baseline="0" dirty="0" err="1"/>
                        <a:t>galisepticum</a:t>
                      </a:r>
                      <a:r>
                        <a:rPr lang="pl-PL" sz="2400" baseline="0" dirty="0"/>
                        <a:t>, Nisko Patogenna Grypa Ptaków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/>
                        <a:t>Paratuberkuloza</a:t>
                      </a:r>
                      <a:r>
                        <a:rPr lang="pl-PL" sz="2400" dirty="0"/>
                        <a:t>, Gorączka Q, KHV oraz choroby z kategorii A,B i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970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12745" y="995082"/>
            <a:ext cx="11273937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dirty="0"/>
          </a:p>
          <a:p>
            <a:pPr algn="just">
              <a:spcBef>
                <a:spcPts val="600"/>
              </a:spcBef>
            </a:pPr>
            <a:endParaRPr lang="de-DE" sz="2400" dirty="0"/>
          </a:p>
        </p:txBody>
      </p:sp>
      <p:sp>
        <p:nvSpPr>
          <p:cNvPr id="6" name="Foliennummernplatzhalter 3"/>
          <p:cNvSpPr txBox="1">
            <a:spLocks/>
          </p:cNvSpPr>
          <p:nvPr/>
        </p:nvSpPr>
        <p:spPr>
          <a:xfrm>
            <a:off x="8765480" y="6309320"/>
            <a:ext cx="1905000" cy="45720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88259" y="0"/>
            <a:ext cx="10959353" cy="368490"/>
          </a:xfrm>
        </p:spPr>
        <p:txBody>
          <a:bodyPr>
            <a:noAutofit/>
          </a:bodyPr>
          <a:lstStyle/>
          <a:p>
            <a:br>
              <a:rPr lang="pl-PL" sz="3600" b="1" dirty="0">
                <a:solidFill>
                  <a:srgbClr val="FF0000"/>
                </a:solidFill>
              </a:rPr>
            </a:br>
            <a:r>
              <a:rPr lang="pl-PL" sz="3600" b="1" dirty="0">
                <a:solidFill>
                  <a:srgbClr val="FF0000"/>
                </a:solidFill>
              </a:rPr>
              <a:t>AHL Rozporządzenie 2018/1882</a:t>
            </a:r>
            <a:endParaRPr lang="de-DE" sz="3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944582"/>
              </p:ext>
            </p:extLst>
          </p:nvPr>
        </p:nvGraphicFramePr>
        <p:xfrm>
          <a:off x="1589981" y="914400"/>
          <a:ext cx="8127999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dirty="0"/>
                        <a:t>Nazwa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Kategoria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Gatunek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Infekcja </a:t>
                      </a:r>
                      <a:r>
                        <a:rPr lang="pl-PL" sz="2400" dirty="0" err="1"/>
                        <a:t>Brucella</a:t>
                      </a:r>
                      <a:r>
                        <a:rPr lang="pl-PL" sz="2400" dirty="0"/>
                        <a:t> abortus</a:t>
                      </a:r>
                    </a:p>
                    <a:p>
                      <a:pPr algn="ctr"/>
                      <a:r>
                        <a:rPr lang="pl-PL" sz="2400" dirty="0"/>
                        <a:t>B. </a:t>
                      </a:r>
                      <a:r>
                        <a:rPr lang="pl-PL" sz="2400" dirty="0" err="1"/>
                        <a:t>melitiensis</a:t>
                      </a:r>
                      <a:r>
                        <a:rPr lang="pl-PL" sz="2400" dirty="0"/>
                        <a:t> i B.</a:t>
                      </a:r>
                      <a:r>
                        <a:rPr lang="pl-PL" sz="2400" baseline="0" dirty="0"/>
                        <a:t> </a:t>
                      </a:r>
                      <a:r>
                        <a:rPr lang="pl-PL" sz="2400" baseline="0" dirty="0" err="1"/>
                        <a:t>suis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B+ D</a:t>
                      </a:r>
                      <a:r>
                        <a:rPr lang="pl-PL" sz="2400" baseline="0" dirty="0"/>
                        <a:t> + E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Bydło, </a:t>
                      </a:r>
                      <a:r>
                        <a:rPr lang="pl-PL" sz="2400" dirty="0" err="1"/>
                        <a:t>Bawoł</a:t>
                      </a:r>
                      <a:r>
                        <a:rPr lang="pl-PL" sz="2400" dirty="0"/>
                        <a:t>,</a:t>
                      </a:r>
                      <a:r>
                        <a:rPr lang="pl-PL" sz="2400" baseline="0" dirty="0"/>
                        <a:t> Owca i Koza</a:t>
                      </a:r>
                      <a:endParaRPr lang="pl-P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D + 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Parzystokopytne inne niż </a:t>
                      </a:r>
                      <a:r>
                        <a:rPr lang="pl-PL" sz="24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Bison</a:t>
                      </a:r>
                      <a:r>
                        <a:rPr lang="pl-PL" sz="2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24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ssp</a:t>
                      </a:r>
                      <a:r>
                        <a:rPr lang="pl-PL" sz="2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., Bydło., Bawoły., Owce i Kozy</a:t>
                      </a:r>
                      <a:r>
                        <a:rPr lang="pl-PL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pl-P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nieparzystokopytnemięsożerne</a:t>
                      </a:r>
                      <a:r>
                        <a:rPr lang="pl-PL" sz="2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zajęczaki</a:t>
                      </a:r>
                      <a:r>
                        <a:rPr lang="pl-PL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pl-P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/>
                        <a:t>Brucella</a:t>
                      </a:r>
                      <a:r>
                        <a:rPr lang="pl-PL" sz="2400" dirty="0"/>
                        <a:t> </a:t>
                      </a:r>
                      <a:r>
                        <a:rPr lang="pl-PL" sz="2400" dirty="0" err="1"/>
                        <a:t>ovis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D + 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Owce i kozy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29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 txBox="1">
            <a:spLocks/>
          </p:cNvSpPr>
          <p:nvPr/>
        </p:nvSpPr>
        <p:spPr>
          <a:xfrm>
            <a:off x="8765480" y="6309320"/>
            <a:ext cx="1905000" cy="45720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88259" y="0"/>
            <a:ext cx="10959353" cy="995082"/>
          </a:xfrm>
        </p:spPr>
        <p:txBody>
          <a:bodyPr>
            <a:noAutofit/>
          </a:bodyPr>
          <a:lstStyle/>
          <a:p>
            <a:br>
              <a:rPr lang="pl-PL" sz="3600" b="1" dirty="0">
                <a:solidFill>
                  <a:srgbClr val="FF0000"/>
                </a:solidFill>
              </a:rPr>
            </a:br>
            <a:r>
              <a:rPr lang="pl-PL" sz="3600" b="1" dirty="0">
                <a:solidFill>
                  <a:srgbClr val="FF0000"/>
                </a:solidFill>
              </a:rPr>
              <a:t>AHL</a:t>
            </a:r>
            <a:endParaRPr lang="de-DE" sz="3600" dirty="0"/>
          </a:p>
        </p:txBody>
      </p:sp>
      <p:sp>
        <p:nvSpPr>
          <p:cNvPr id="2" name="Prostokąt 1"/>
          <p:cNvSpPr/>
          <p:nvPr/>
        </p:nvSpPr>
        <p:spPr>
          <a:xfrm>
            <a:off x="736978" y="1105664"/>
            <a:ext cx="11081983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1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r>
              <a:rPr lang="en-US" sz="2000" dirty="0">
                <a:solidFill>
                  <a:srgbClr val="000000"/>
                </a:solidFill>
                <a:latin typeface="Wingdings" panose="05000000000000000000" pitchFamily="2" charset="2"/>
              </a:rPr>
              <a:t></a:t>
            </a:r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</a:rPr>
              <a:t>Directive 92/35/EEC </a:t>
            </a:r>
            <a:r>
              <a:rPr lang="pl-PL" sz="2400" dirty="0">
                <a:solidFill>
                  <a:srgbClr val="000000"/>
                </a:solidFill>
                <a:latin typeface="Verdana" panose="020B0604030504040204" pitchFamily="34" charset="0"/>
              </a:rPr>
              <a:t>o Afrykańskim Pomorze Koni</a:t>
            </a:r>
            <a:endParaRPr lang="en-US" sz="2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Wingdings" panose="05000000000000000000" pitchFamily="2" charset="2"/>
              </a:rPr>
              <a:t></a:t>
            </a:r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</a:rPr>
              <a:t>Directive 92/66/EEC </a:t>
            </a:r>
            <a:r>
              <a:rPr lang="pl-PL" sz="2400" dirty="0">
                <a:solidFill>
                  <a:srgbClr val="000000"/>
                </a:solidFill>
                <a:latin typeface="Verdana" panose="020B0604030504040204" pitchFamily="34" charset="0"/>
              </a:rPr>
              <a:t>o Chorobie New </a:t>
            </a:r>
            <a:r>
              <a:rPr lang="pl-PL" sz="2400" dirty="0" err="1">
                <a:solidFill>
                  <a:srgbClr val="000000"/>
                </a:solidFill>
                <a:latin typeface="Verdana" panose="020B0604030504040204" pitchFamily="34" charset="0"/>
              </a:rPr>
              <a:t>Castle</a:t>
            </a:r>
            <a:r>
              <a:rPr lang="pl-PL" sz="2400" dirty="0">
                <a:solidFill>
                  <a:srgbClr val="000000"/>
                </a:solidFill>
                <a:latin typeface="Verdana" panose="020B0604030504040204" pitchFamily="34" charset="0"/>
              </a:rPr>
              <a:t> (Rzekomy Pomór Drobiu)</a:t>
            </a:r>
            <a:endParaRPr lang="en-US" sz="2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pl-PL" sz="2400" dirty="0">
                <a:solidFill>
                  <a:srgbClr val="000000"/>
                </a:solidFill>
                <a:latin typeface="Wingdings" panose="05000000000000000000" pitchFamily="2" charset="2"/>
              </a:rPr>
              <a:t></a:t>
            </a:r>
            <a:r>
              <a:rPr lang="pl-PL" sz="2400" dirty="0">
                <a:solidFill>
                  <a:srgbClr val="000000"/>
                </a:solidFill>
                <a:latin typeface="Verdana" panose="020B0604030504040204" pitchFamily="34" charset="0"/>
              </a:rPr>
              <a:t>Directive 92/119/EEC o różnych chorobach(LSD, etc.)</a:t>
            </a:r>
          </a:p>
          <a:p>
            <a:r>
              <a:rPr lang="pl-PL" sz="2400" dirty="0">
                <a:solidFill>
                  <a:srgbClr val="000000"/>
                </a:solidFill>
                <a:latin typeface="Wingdings" panose="05000000000000000000" pitchFamily="2" charset="2"/>
              </a:rPr>
              <a:t></a:t>
            </a:r>
            <a:r>
              <a:rPr lang="pl-PL" sz="2400" dirty="0">
                <a:solidFill>
                  <a:srgbClr val="000000"/>
                </a:solidFill>
                <a:latin typeface="Verdana" panose="020B0604030504040204" pitchFamily="34" charset="0"/>
              </a:rPr>
              <a:t>Directive 2000/75/EC o </a:t>
            </a:r>
            <a:r>
              <a:rPr lang="pl-PL" sz="2400" dirty="0" err="1">
                <a:solidFill>
                  <a:srgbClr val="000000"/>
                </a:solidFill>
                <a:latin typeface="Verdana" panose="020B0604030504040204" pitchFamily="34" charset="0"/>
              </a:rPr>
              <a:t>Cgorobie</a:t>
            </a:r>
            <a:r>
              <a:rPr lang="pl-PL" sz="2400" dirty="0">
                <a:solidFill>
                  <a:srgbClr val="000000"/>
                </a:solidFill>
                <a:latin typeface="Verdana" panose="020B0604030504040204" pitchFamily="34" charset="0"/>
              </a:rPr>
              <a:t> niebieskiego języka</a:t>
            </a:r>
          </a:p>
          <a:p>
            <a:r>
              <a:rPr lang="en-US" sz="2400" dirty="0">
                <a:solidFill>
                  <a:srgbClr val="000000"/>
                </a:solidFill>
                <a:latin typeface="Wingdings" panose="05000000000000000000" pitchFamily="2" charset="2"/>
              </a:rPr>
              <a:t></a:t>
            </a:r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</a:rPr>
              <a:t>Directive 2001/89/EC </a:t>
            </a:r>
            <a:r>
              <a:rPr lang="pl-PL" sz="2400" dirty="0">
                <a:solidFill>
                  <a:srgbClr val="000000"/>
                </a:solidFill>
                <a:latin typeface="Verdana" panose="020B0604030504040204" pitchFamily="34" charset="0"/>
              </a:rPr>
              <a:t>o klasycznym pomorze świń</a:t>
            </a:r>
            <a:endParaRPr lang="en-US" sz="2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Wingdings" panose="05000000000000000000" pitchFamily="2" charset="2"/>
              </a:rPr>
              <a:t></a:t>
            </a:r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</a:rPr>
              <a:t>Directive 2002/60/EC </a:t>
            </a:r>
            <a:r>
              <a:rPr lang="pl-PL" sz="2400" dirty="0">
                <a:solidFill>
                  <a:srgbClr val="000000"/>
                </a:solidFill>
                <a:latin typeface="Verdana" panose="020B0604030504040204" pitchFamily="34" charset="0"/>
              </a:rPr>
              <a:t>o Afrykańskim pomorze świń</a:t>
            </a:r>
            <a:endParaRPr lang="en-US" sz="2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Wingdings" panose="05000000000000000000" pitchFamily="2" charset="2"/>
              </a:rPr>
              <a:t></a:t>
            </a:r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</a:rPr>
              <a:t>Directive 2003/85/EC </a:t>
            </a:r>
            <a:r>
              <a:rPr lang="pl-PL" sz="2400" dirty="0">
                <a:solidFill>
                  <a:srgbClr val="000000"/>
                </a:solidFill>
                <a:latin typeface="Verdana" panose="020B0604030504040204" pitchFamily="34" charset="0"/>
              </a:rPr>
              <a:t>o Pryszczycy</a:t>
            </a:r>
            <a:endParaRPr lang="en-US" sz="2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pl-PL" sz="2400" dirty="0">
                <a:solidFill>
                  <a:srgbClr val="000000"/>
                </a:solidFill>
                <a:latin typeface="Wingdings" panose="05000000000000000000" pitchFamily="2" charset="2"/>
              </a:rPr>
              <a:t></a:t>
            </a:r>
            <a:r>
              <a:rPr lang="pl-PL" sz="2400" dirty="0">
                <a:solidFill>
                  <a:srgbClr val="000000"/>
                </a:solidFill>
                <a:latin typeface="Verdana" panose="020B0604030504040204" pitchFamily="34" charset="0"/>
              </a:rPr>
              <a:t>Directive 2005/94/EC o grypie ptaków</a:t>
            </a:r>
          </a:p>
          <a:p>
            <a:r>
              <a:rPr lang="pl-PL" sz="2400" dirty="0">
                <a:solidFill>
                  <a:srgbClr val="000000"/>
                </a:solidFill>
                <a:latin typeface="Wingdings" panose="05000000000000000000" pitchFamily="2" charset="2"/>
              </a:rPr>
              <a:t></a:t>
            </a:r>
            <a:r>
              <a:rPr lang="pl-PL" sz="2400" dirty="0">
                <a:solidFill>
                  <a:srgbClr val="000000"/>
                </a:solidFill>
                <a:latin typeface="Verdana" panose="020B0604030504040204" pitchFamily="34" charset="0"/>
              </a:rPr>
              <a:t>Directive 2006/88/EC o zwierzętach akwakultury</a:t>
            </a:r>
          </a:p>
          <a:p>
            <a:r>
              <a:rPr lang="en-US" sz="2400" dirty="0">
                <a:solidFill>
                  <a:srgbClr val="000000"/>
                </a:solidFill>
                <a:latin typeface="Wingdings" panose="05000000000000000000" pitchFamily="2" charset="2"/>
              </a:rPr>
              <a:t></a:t>
            </a:r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</a:rPr>
              <a:t>Implementing acts (</a:t>
            </a:r>
            <a:r>
              <a:rPr lang="pl-PL" sz="2400" dirty="0">
                <a:solidFill>
                  <a:srgbClr val="000000"/>
                </a:solidFill>
                <a:latin typeface="Verdana" panose="020B0604030504040204" pitchFamily="34" charset="0"/>
              </a:rPr>
              <a:t>na przykład o podręcznikach diagnostycznych </a:t>
            </a:r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</a:rPr>
              <a:t>2003/422/EC, 2002/106/EC </a:t>
            </a:r>
            <a:r>
              <a:rPr lang="pl-PL" sz="2400" dirty="0">
                <a:solidFill>
                  <a:srgbClr val="000000"/>
                </a:solidFill>
                <a:latin typeface="Verdana" panose="020B0604030504040204" pitchFamily="34" charset="0"/>
              </a:rPr>
              <a:t>oraz</a:t>
            </a:r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</a:rPr>
              <a:t> 2014/709/EU </a:t>
            </a:r>
            <a:r>
              <a:rPr lang="pl-PL" sz="2400" dirty="0">
                <a:solidFill>
                  <a:srgbClr val="000000"/>
                </a:solidFill>
                <a:latin typeface="Verdana" panose="020B0604030504040204" pitchFamily="34" charset="0"/>
              </a:rPr>
              <a:t>o ASF</a:t>
            </a:r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</a:p>
          <a:p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</a:rPr>
              <a:t>Obecne zasady są zastąpione Aktami Delegowanymi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Mnożenie 4"/>
          <p:cNvSpPr/>
          <p:nvPr/>
        </p:nvSpPr>
        <p:spPr>
          <a:xfrm>
            <a:off x="1600405" y="105236"/>
            <a:ext cx="6974006" cy="5569491"/>
          </a:xfrm>
          <a:prstGeom prst="mathMultiply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0316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12745" y="995082"/>
            <a:ext cx="11273937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dirty="0"/>
          </a:p>
          <a:p>
            <a:pPr algn="ctr"/>
            <a:r>
              <a:rPr lang="pl-PL" sz="2800" dirty="0"/>
              <a:t>zasady do wczoraj</a:t>
            </a:r>
          </a:p>
          <a:p>
            <a:pPr algn="ctr"/>
            <a:endParaRPr lang="en-US" sz="2800" dirty="0"/>
          </a:p>
          <a:p>
            <a:pPr algn="just">
              <a:spcBef>
                <a:spcPts val="600"/>
              </a:spcBef>
            </a:pPr>
            <a:endParaRPr lang="pl-PL" sz="2400" dirty="0"/>
          </a:p>
          <a:p>
            <a:pPr algn="just">
              <a:spcBef>
                <a:spcPts val="600"/>
              </a:spcBef>
            </a:pPr>
            <a:endParaRPr lang="pl-PL" sz="2400" dirty="0"/>
          </a:p>
          <a:p>
            <a:pPr algn="ctr">
              <a:spcBef>
                <a:spcPts val="600"/>
              </a:spcBef>
            </a:pPr>
            <a:r>
              <a:rPr lang="pl-PL" sz="2400" dirty="0"/>
              <a:t>Nowe podstawy prawne</a:t>
            </a:r>
          </a:p>
          <a:p>
            <a:pPr algn="ctr">
              <a:spcBef>
                <a:spcPts val="600"/>
              </a:spcBef>
            </a:pPr>
            <a:r>
              <a:rPr lang="pl-PL" sz="2400" dirty="0"/>
              <a:t>Nowe choroby zakaźne</a:t>
            </a:r>
          </a:p>
          <a:p>
            <a:pPr algn="ctr">
              <a:spcBef>
                <a:spcPts val="600"/>
              </a:spcBef>
            </a:pPr>
            <a:r>
              <a:rPr lang="pl-PL" sz="2400" dirty="0"/>
              <a:t>Zdobyte doświadczenia,</a:t>
            </a:r>
          </a:p>
          <a:p>
            <a:pPr algn="ctr">
              <a:spcBef>
                <a:spcPts val="600"/>
              </a:spcBef>
            </a:pPr>
            <a:r>
              <a:rPr lang="pl-PL" sz="2400" dirty="0"/>
              <a:t>Opinie EFSA i standardy OIE</a:t>
            </a:r>
          </a:p>
          <a:p>
            <a:pPr algn="ctr">
              <a:spcBef>
                <a:spcPts val="600"/>
              </a:spcBef>
            </a:pPr>
            <a:endParaRPr lang="pl-PL" sz="2400" dirty="0"/>
          </a:p>
          <a:p>
            <a:pPr algn="ctr">
              <a:spcBef>
                <a:spcPts val="600"/>
              </a:spcBef>
            </a:pPr>
            <a:endParaRPr lang="pl-PL" sz="2400" dirty="0"/>
          </a:p>
          <a:p>
            <a:pPr algn="ctr">
              <a:spcBef>
                <a:spcPts val="600"/>
              </a:spcBef>
            </a:pPr>
            <a:endParaRPr lang="pl-PL" sz="2400" dirty="0"/>
          </a:p>
          <a:p>
            <a:pPr algn="ctr">
              <a:spcBef>
                <a:spcPts val="600"/>
              </a:spcBef>
            </a:pPr>
            <a:r>
              <a:rPr lang="pl-PL" sz="2400" dirty="0"/>
              <a:t>Nowe, zharmonizowane ramy postępowania dla chorób kat. A w jednym akcie prawnym</a:t>
            </a:r>
          </a:p>
          <a:p>
            <a:pPr algn="ctr">
              <a:spcBef>
                <a:spcPts val="600"/>
              </a:spcBef>
            </a:pPr>
            <a:endParaRPr lang="de-DE" sz="2400" dirty="0"/>
          </a:p>
        </p:txBody>
      </p:sp>
      <p:sp>
        <p:nvSpPr>
          <p:cNvPr id="6" name="Foliennummernplatzhalter 3"/>
          <p:cNvSpPr txBox="1">
            <a:spLocks/>
          </p:cNvSpPr>
          <p:nvPr/>
        </p:nvSpPr>
        <p:spPr>
          <a:xfrm>
            <a:off x="8765480" y="6309320"/>
            <a:ext cx="1905000" cy="45720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88259" y="0"/>
            <a:ext cx="10959353" cy="995082"/>
          </a:xfrm>
        </p:spPr>
        <p:txBody>
          <a:bodyPr>
            <a:noAutofit/>
          </a:bodyPr>
          <a:lstStyle/>
          <a:p>
            <a:br>
              <a:rPr lang="pl-PL" sz="3600" b="1" dirty="0">
                <a:solidFill>
                  <a:srgbClr val="FF0000"/>
                </a:solidFill>
              </a:rPr>
            </a:br>
            <a:r>
              <a:rPr lang="pl-PL" sz="3600" b="1" dirty="0">
                <a:solidFill>
                  <a:srgbClr val="FF0000"/>
                </a:solidFill>
              </a:rPr>
              <a:t>AHL</a:t>
            </a:r>
            <a:endParaRPr lang="de-DE" sz="3600" dirty="0"/>
          </a:p>
        </p:txBody>
      </p:sp>
      <p:sp>
        <p:nvSpPr>
          <p:cNvPr id="2" name="Strzałka w dół 1"/>
          <p:cNvSpPr/>
          <p:nvPr/>
        </p:nvSpPr>
        <p:spPr>
          <a:xfrm>
            <a:off x="5607397" y="192883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dół 6"/>
          <p:cNvSpPr/>
          <p:nvPr/>
        </p:nvSpPr>
        <p:spPr>
          <a:xfrm>
            <a:off x="5607397" y="495324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4563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12745" y="995082"/>
            <a:ext cx="1127393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dirty="0"/>
          </a:p>
          <a:p>
            <a:pPr algn="ctr"/>
            <a:endParaRPr lang="en-US" sz="2800" dirty="0"/>
          </a:p>
          <a:p>
            <a:pPr algn="just">
              <a:spcBef>
                <a:spcPts val="600"/>
              </a:spcBef>
            </a:pP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Nowe kolory obszarów:</a:t>
            </a:r>
          </a:p>
          <a:p>
            <a:pPr algn="just">
              <a:spcBef>
                <a:spcPts val="600"/>
              </a:spcBef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pl-PL" sz="2400" dirty="0"/>
          </a:p>
          <a:p>
            <a:pPr algn="just">
              <a:spcBef>
                <a:spcPts val="600"/>
              </a:spcBef>
            </a:pPr>
            <a:endParaRPr lang="pl-PL" sz="2400" dirty="0"/>
          </a:p>
          <a:p>
            <a:pPr algn="ctr">
              <a:spcBef>
                <a:spcPts val="600"/>
              </a:spcBef>
            </a:pPr>
            <a:endParaRPr lang="pl-PL" sz="2400" dirty="0"/>
          </a:p>
          <a:p>
            <a:pPr algn="ctr">
              <a:spcBef>
                <a:spcPts val="600"/>
              </a:spcBef>
            </a:pPr>
            <a:endParaRPr lang="pl-PL" sz="2400" dirty="0"/>
          </a:p>
          <a:p>
            <a:pPr algn="ctr">
              <a:spcBef>
                <a:spcPts val="600"/>
              </a:spcBef>
            </a:pPr>
            <a:endParaRPr lang="pl-PL" sz="2400" dirty="0"/>
          </a:p>
          <a:p>
            <a:pPr algn="ctr">
              <a:spcBef>
                <a:spcPts val="600"/>
              </a:spcBef>
            </a:pPr>
            <a:endParaRPr lang="de-DE" sz="2400" dirty="0"/>
          </a:p>
        </p:txBody>
      </p:sp>
      <p:sp>
        <p:nvSpPr>
          <p:cNvPr id="6" name="Foliennummernplatzhalter 3"/>
          <p:cNvSpPr txBox="1">
            <a:spLocks/>
          </p:cNvSpPr>
          <p:nvPr/>
        </p:nvSpPr>
        <p:spPr>
          <a:xfrm>
            <a:off x="8765480" y="6309320"/>
            <a:ext cx="1905000" cy="45720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88259" y="0"/>
            <a:ext cx="10959353" cy="995082"/>
          </a:xfrm>
        </p:spPr>
        <p:txBody>
          <a:bodyPr>
            <a:noAutofit/>
          </a:bodyPr>
          <a:lstStyle/>
          <a:p>
            <a:br>
              <a:rPr lang="pl-PL" sz="3600" b="1" dirty="0">
                <a:solidFill>
                  <a:srgbClr val="FF0000"/>
                </a:solidFill>
              </a:rPr>
            </a:br>
            <a:endParaRPr lang="de-DE" sz="3600" dirty="0"/>
          </a:p>
        </p:txBody>
      </p:sp>
      <p:graphicFrame>
        <p:nvGraphicFramePr>
          <p:cNvPr id="2" name="Tabela 4">
            <a:extLst>
              <a:ext uri="{FF2B5EF4-FFF2-40B4-BE49-F238E27FC236}">
                <a16:creationId xmlns:a16="http://schemas.microsoft.com/office/drawing/2014/main" id="{24F986D1-3DC6-4EA9-BFA6-769C636925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418090"/>
              </p:ext>
            </p:extLst>
          </p:nvPr>
        </p:nvGraphicFramePr>
        <p:xfrm>
          <a:off x="1935332" y="2920753"/>
          <a:ext cx="7967216" cy="3242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328">
                  <a:extLst>
                    <a:ext uri="{9D8B030D-6E8A-4147-A177-3AD203B41FA5}">
                      <a16:colId xmlns:a16="http://schemas.microsoft.com/office/drawing/2014/main" val="1454197339"/>
                    </a:ext>
                  </a:extLst>
                </a:gridCol>
                <a:gridCol w="4797888">
                  <a:extLst>
                    <a:ext uri="{9D8B030D-6E8A-4147-A177-3AD203B41FA5}">
                      <a16:colId xmlns:a16="http://schemas.microsoft.com/office/drawing/2014/main" val="324166882"/>
                    </a:ext>
                  </a:extLst>
                </a:gridCol>
              </a:tblGrid>
              <a:tr h="994299">
                <a:tc>
                  <a:txBody>
                    <a:bodyPr/>
                    <a:lstStyle/>
                    <a:p>
                      <a:r>
                        <a:rPr lang="pl-PL" dirty="0"/>
                        <a:t>Obszar objęty ograniczeniami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Brak ognisk u dzików i świń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428280"/>
                  </a:ext>
                </a:extLst>
              </a:tr>
              <a:tr h="11242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Obszar objęty ograniczeniami II</a:t>
                      </a:r>
                    </a:p>
                    <a:p>
                      <a:endParaRPr lang="pl-PL" dirty="0"/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Ogniska wyłącznie u dzików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633894"/>
                  </a:ext>
                </a:extLst>
              </a:tr>
              <a:tr h="11242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Obszar objęty ograniczeniami III</a:t>
                      </a:r>
                    </a:p>
                    <a:p>
                      <a:endParaRPr lang="pl-P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Ogniska u świń z lub bez ognisk u dzików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341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201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12745" y="995082"/>
            <a:ext cx="11273937" cy="8442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dirty="0"/>
          </a:p>
          <a:p>
            <a:pPr algn="ctr"/>
            <a:endParaRPr lang="en-US" sz="2800" dirty="0"/>
          </a:p>
          <a:p>
            <a:pPr algn="just">
              <a:spcBef>
                <a:spcPts val="600"/>
              </a:spcBef>
            </a:pP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Zasady </a:t>
            </a:r>
            <a:r>
              <a:rPr lang="pl-PL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bioasekuracji</a:t>
            </a: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ustanawia załącznik II do RWK  7 kwietnia  2021r. ustanawiającego specjalne środki kontroli w odniesieniu do afrykańskiego pomoru świń.</a:t>
            </a:r>
          </a:p>
          <a:p>
            <a:pPr algn="just">
              <a:spcBef>
                <a:spcPts val="600"/>
              </a:spcBef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Zasady </a:t>
            </a:r>
            <a:r>
              <a:rPr lang="pl-PL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bioasekuracji</a:t>
            </a: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dotyczą gospodarstw utrzymujących świnie: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 obszarze  objętym ograniczeniami  I,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 obszarze objętym ograniczeniami II,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 obszarze objętym ograniczeniami III,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których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świnie będą wywożone poza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obszary objęte ograniczeniami;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materiał biologiczny będzie wywożony poza obszary objęte ograniczeniami;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UPPZ będą wywożone poza obszary objęte ograniczeniami;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świeże mięso, surowe wyroby mięsne oraz produkty mięsne otrzymane ze świń utrzymywanych i ubitych w obszarze objętym ograniczeniami II i III będą wywożone poza te obszary.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pl-PL" sz="2400" dirty="0"/>
          </a:p>
          <a:p>
            <a:pPr algn="just">
              <a:spcBef>
                <a:spcPts val="600"/>
              </a:spcBef>
            </a:pPr>
            <a:endParaRPr lang="pl-PL" sz="2400" dirty="0"/>
          </a:p>
          <a:p>
            <a:pPr algn="ctr">
              <a:spcBef>
                <a:spcPts val="600"/>
              </a:spcBef>
            </a:pPr>
            <a:endParaRPr lang="pl-PL" sz="2400" dirty="0"/>
          </a:p>
          <a:p>
            <a:pPr algn="ctr">
              <a:spcBef>
                <a:spcPts val="600"/>
              </a:spcBef>
            </a:pPr>
            <a:endParaRPr lang="pl-PL" sz="2400" dirty="0"/>
          </a:p>
          <a:p>
            <a:pPr algn="ctr">
              <a:spcBef>
                <a:spcPts val="600"/>
              </a:spcBef>
            </a:pPr>
            <a:endParaRPr lang="pl-PL" sz="2400" dirty="0"/>
          </a:p>
          <a:p>
            <a:pPr algn="ctr">
              <a:spcBef>
                <a:spcPts val="600"/>
              </a:spcBef>
            </a:pPr>
            <a:endParaRPr lang="de-DE" sz="2400" dirty="0"/>
          </a:p>
        </p:txBody>
      </p:sp>
      <p:sp>
        <p:nvSpPr>
          <p:cNvPr id="6" name="Foliennummernplatzhalter 3"/>
          <p:cNvSpPr txBox="1">
            <a:spLocks/>
          </p:cNvSpPr>
          <p:nvPr/>
        </p:nvSpPr>
        <p:spPr>
          <a:xfrm>
            <a:off x="8765480" y="6309320"/>
            <a:ext cx="1905000" cy="45720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88259" y="0"/>
            <a:ext cx="10959353" cy="995082"/>
          </a:xfrm>
        </p:spPr>
        <p:txBody>
          <a:bodyPr>
            <a:noAutofit/>
          </a:bodyPr>
          <a:lstStyle/>
          <a:p>
            <a:br>
              <a:rPr lang="pl-PL" sz="3600" b="1" dirty="0">
                <a:solidFill>
                  <a:srgbClr val="FF0000"/>
                </a:solidFill>
              </a:rPr>
            </a:b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398473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12745" y="995082"/>
            <a:ext cx="11273937" cy="8223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dirty="0"/>
          </a:p>
          <a:p>
            <a:pPr marR="77470" algn="just">
              <a:lnSpc>
                <a:spcPct val="107000"/>
              </a:lnSpc>
              <a:spcBef>
                <a:spcPts val="815"/>
              </a:spcBef>
              <a:spcAft>
                <a:spcPts val="800"/>
              </a:spcAft>
              <a:tabLst>
                <a:tab pos="875030" algn="l"/>
              </a:tabLst>
            </a:pP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Obowiązek zbudowania ogrodzenia chroniącego  pomieszczenia,  w których trzymane są świnie oraz budynki, w których przechowywana jest pasza i ściółka. </a:t>
            </a:r>
          </a:p>
          <a:p>
            <a:pPr marR="77470" algn="just">
              <a:lnSpc>
                <a:spcPct val="107000"/>
              </a:lnSpc>
              <a:spcBef>
                <a:spcPts val="815"/>
              </a:spcBef>
              <a:spcAft>
                <a:spcPts val="800"/>
              </a:spcAft>
              <a:tabLst>
                <a:tab pos="875030" algn="l"/>
              </a:tabLst>
            </a:pPr>
            <a:r>
              <a:rPr lang="pl-PL" sz="18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Ściana budynków z odpowiednio zabezpieczonymi otworami okiennymi może stanowić barierę spełniającą wyznaczony cel. </a:t>
            </a:r>
          </a:p>
          <a:p>
            <a:pPr marR="77470" algn="just">
              <a:lnSpc>
                <a:spcPct val="107000"/>
              </a:lnSpc>
              <a:spcBef>
                <a:spcPts val="815"/>
              </a:spcBef>
              <a:spcAft>
                <a:spcPts val="800"/>
              </a:spcAft>
              <a:tabLst>
                <a:tab pos="875030" algn="l"/>
              </a:tabLst>
            </a:pP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 braku spełnienia tego wymogu można do </a:t>
            </a:r>
            <a:r>
              <a:rPr lang="pl-PL" sz="18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końca października 2021r. </a:t>
            </a: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nakazać po kontroli i w formie decyzji administracyjnej  wykonanie obowiązku  bez uszczerbku dla możliwości wprowadzania świń na rynek poza obszary objęte ograniczeniami I, II, III jeżeli: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77470" algn="just">
              <a:lnSpc>
                <a:spcPct val="107000"/>
              </a:lnSpc>
              <a:spcBef>
                <a:spcPts val="815"/>
              </a:spcBef>
              <a:spcAft>
                <a:spcPts val="800"/>
              </a:spcAft>
              <a:tabLst>
                <a:tab pos="875030" algn="l"/>
              </a:tabLst>
            </a:pP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nie ma bezpośredniego zagrożenia ewentualnego rozprzestrzeniania się wirusa ASF z gospodarstwa z powodu braku ogrodzenia (inne wymagania są w pełni spełnione),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77470" algn="just">
              <a:lnSpc>
                <a:spcPct val="107000"/>
              </a:lnSpc>
              <a:spcBef>
                <a:spcPts val="815"/>
              </a:spcBef>
              <a:spcAft>
                <a:spcPts val="800"/>
              </a:spcAft>
              <a:tabLst>
                <a:tab pos="875030" algn="l"/>
              </a:tabLst>
            </a:pP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świnie z tego gospodarstwa nie mogą być przemieszczane do innych państw członkowskich lub krajów trzecich,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77470" algn="just">
              <a:lnSpc>
                <a:spcPct val="107000"/>
              </a:lnSpc>
              <a:spcBef>
                <a:spcPts val="815"/>
              </a:spcBef>
              <a:spcAft>
                <a:spcPts val="800"/>
              </a:spcAft>
              <a:tabLst>
                <a:tab pos="875030" algn="l"/>
              </a:tabLst>
            </a:pP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istnieje inny sposób zabezpieczenia budynków inwentarskich oraz magazynów pasz i ściółki przed dzikimi zwierzętami,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pl-PL" sz="2400" dirty="0"/>
          </a:p>
          <a:p>
            <a:pPr algn="just">
              <a:spcBef>
                <a:spcPts val="600"/>
              </a:spcBef>
            </a:pPr>
            <a:endParaRPr lang="pl-PL" sz="2400" dirty="0"/>
          </a:p>
          <a:p>
            <a:pPr algn="ctr">
              <a:spcBef>
                <a:spcPts val="600"/>
              </a:spcBef>
            </a:pPr>
            <a:endParaRPr lang="pl-PL" sz="2400" dirty="0"/>
          </a:p>
          <a:p>
            <a:pPr algn="ctr">
              <a:spcBef>
                <a:spcPts val="600"/>
              </a:spcBef>
            </a:pPr>
            <a:endParaRPr lang="pl-PL" sz="2400" dirty="0"/>
          </a:p>
          <a:p>
            <a:pPr algn="ctr">
              <a:spcBef>
                <a:spcPts val="600"/>
              </a:spcBef>
            </a:pPr>
            <a:endParaRPr lang="pl-PL" sz="2400" dirty="0"/>
          </a:p>
          <a:p>
            <a:pPr algn="ctr">
              <a:spcBef>
                <a:spcPts val="600"/>
              </a:spcBef>
            </a:pPr>
            <a:endParaRPr lang="de-DE" sz="2400" dirty="0"/>
          </a:p>
        </p:txBody>
      </p:sp>
      <p:sp>
        <p:nvSpPr>
          <p:cNvPr id="6" name="Foliennummernplatzhalter 3"/>
          <p:cNvSpPr txBox="1">
            <a:spLocks/>
          </p:cNvSpPr>
          <p:nvPr/>
        </p:nvSpPr>
        <p:spPr>
          <a:xfrm>
            <a:off x="8765480" y="6309320"/>
            <a:ext cx="1905000" cy="45720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88259" y="0"/>
            <a:ext cx="10959353" cy="995082"/>
          </a:xfrm>
        </p:spPr>
        <p:txBody>
          <a:bodyPr>
            <a:noAutofit/>
          </a:bodyPr>
          <a:lstStyle/>
          <a:p>
            <a:br>
              <a:rPr lang="pl-PL" sz="3600" b="1" dirty="0">
                <a:solidFill>
                  <a:srgbClr val="FF0000"/>
                </a:solidFill>
              </a:rPr>
            </a:b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538085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12745" y="995082"/>
            <a:ext cx="11273937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dirty="0"/>
          </a:p>
          <a:p>
            <a:pPr algn="just"/>
            <a:r>
              <a:rPr lang="pl-PL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pierwszej fazie tj. do 31 października 2021r. tzw. „Plan bezpieczeństwa biologicznego” „</a:t>
            </a:r>
            <a:r>
              <a:rPr lang="pl-PL" sz="18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zatwierdzony” </a:t>
            </a: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przez właściwego PLW, uwzględniający profil gospodarstwa i ustawodawstwo krajowe musi być sporządzony dla tych gospodarstw, w których pracuje minimum jedna osoba z zewnątrz. </a:t>
            </a:r>
          </a:p>
          <a:p>
            <a:pPr algn="just"/>
            <a:r>
              <a:rPr lang="pl-PL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Propozycja - </a:t>
            </a: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pl-PL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atwierdzenie”, czyli potwierdzenie sporządzenia dokumentacji zawierającego wszystkie wymagane poniżej elementy będzie częścią składową kontroli spełnienia zasad </a:t>
            </a:r>
            <a:r>
              <a:rPr lang="pl-PL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bioasekuracji</a:t>
            </a: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800" dirty="0"/>
          </a:p>
          <a:p>
            <a:pPr algn="just">
              <a:spcBef>
                <a:spcPts val="600"/>
              </a:spcBef>
            </a:pPr>
            <a:r>
              <a:rPr lang="pl-PL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końca 2021r kontrole posiadania tzw. „Planu bezpieczeństwa biologicznego” powinny być przeprowadzone również w podmiotach nie zatrudniających dodatkowych pracowników spoza gospodarstw z wyznaczeniem terminu jego  utworzenia nie dłuższego niż 2 miesiące. W takich gospodarstwach elementy „Planu” do utworzenia powinny obejmować pkt 4 (i), (ii), (iii) (v), (vi), (vii).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pl-PL" sz="2400" dirty="0"/>
          </a:p>
          <a:p>
            <a:pPr algn="just">
              <a:spcBef>
                <a:spcPts val="600"/>
              </a:spcBef>
            </a:pPr>
            <a:endParaRPr lang="pl-PL" sz="2400" dirty="0"/>
          </a:p>
          <a:p>
            <a:pPr algn="ctr">
              <a:spcBef>
                <a:spcPts val="600"/>
              </a:spcBef>
            </a:pPr>
            <a:endParaRPr lang="pl-PL" sz="2400" dirty="0"/>
          </a:p>
          <a:p>
            <a:pPr algn="ctr">
              <a:spcBef>
                <a:spcPts val="600"/>
              </a:spcBef>
            </a:pPr>
            <a:endParaRPr lang="pl-PL" sz="2400" dirty="0"/>
          </a:p>
          <a:p>
            <a:pPr algn="ctr">
              <a:spcBef>
                <a:spcPts val="600"/>
              </a:spcBef>
            </a:pPr>
            <a:endParaRPr lang="pl-PL" sz="2400" dirty="0"/>
          </a:p>
          <a:p>
            <a:pPr algn="ctr">
              <a:spcBef>
                <a:spcPts val="600"/>
              </a:spcBef>
            </a:pPr>
            <a:endParaRPr lang="de-DE" sz="2400" dirty="0"/>
          </a:p>
        </p:txBody>
      </p:sp>
      <p:sp>
        <p:nvSpPr>
          <p:cNvPr id="6" name="Foliennummernplatzhalter 3"/>
          <p:cNvSpPr txBox="1">
            <a:spLocks/>
          </p:cNvSpPr>
          <p:nvPr/>
        </p:nvSpPr>
        <p:spPr>
          <a:xfrm>
            <a:off x="8765480" y="6309320"/>
            <a:ext cx="1905000" cy="45720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88259" y="0"/>
            <a:ext cx="10959353" cy="995082"/>
          </a:xfrm>
        </p:spPr>
        <p:txBody>
          <a:bodyPr>
            <a:noAutofit/>
          </a:bodyPr>
          <a:lstStyle/>
          <a:p>
            <a:br>
              <a:rPr lang="pl-PL" sz="3600" b="1" dirty="0">
                <a:solidFill>
                  <a:srgbClr val="FF0000"/>
                </a:solidFill>
              </a:rPr>
            </a:b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002648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81385" y="90001"/>
            <a:ext cx="1122923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Co dalej?</a:t>
            </a:r>
          </a:p>
          <a:p>
            <a:pPr algn="just"/>
            <a:endParaRPr lang="pl-PL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Do końca kwietnia / początek maja br.</a:t>
            </a:r>
          </a:p>
          <a:p>
            <a:pPr algn="just"/>
            <a:endParaRPr lang="pl-PL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Zasady przemieszczeń poza obszary świń, materiału biologicznego, </a:t>
            </a:r>
            <a:r>
              <a:rPr lang="pl-PL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uppz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 oraz świeżego mięsa.</a:t>
            </a:r>
          </a:p>
          <a:p>
            <a:pPr algn="just"/>
            <a:endParaRPr lang="pl-PL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Kwestionariusz do analizy ryzyka dla PLW. </a:t>
            </a:r>
          </a:p>
          <a:p>
            <a:pPr algn="just"/>
            <a:endParaRPr lang="pl-PL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Protokół kontroli SPIWET,</a:t>
            </a:r>
          </a:p>
          <a:p>
            <a:pPr algn="just"/>
            <a:endParaRPr lang="pl-PL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Świadectwo zdrowia dla świń wywożonych poza obszary I, II, III.</a:t>
            </a:r>
          </a:p>
          <a:p>
            <a:pPr algn="just"/>
            <a:endParaRPr lang="pl-PL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? Formularze powiadomień właściwych terytorialnie PLW o przemieszczeniach świń.</a:t>
            </a:r>
          </a:p>
          <a:p>
            <a:pPr algn="just"/>
            <a:endParaRPr lang="pl-PL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Kiedy zmiany w polskim prawie ? </a:t>
            </a:r>
            <a:endParaRPr lang="pl-PL" sz="2400" dirty="0"/>
          </a:p>
          <a:p>
            <a:pPr algn="ctr">
              <a:spcBef>
                <a:spcPts val="600"/>
              </a:spcBef>
            </a:pPr>
            <a:endParaRPr lang="de-DE" sz="2400" dirty="0"/>
          </a:p>
        </p:txBody>
      </p:sp>
      <p:sp>
        <p:nvSpPr>
          <p:cNvPr id="6" name="Foliennummernplatzhalter 3"/>
          <p:cNvSpPr txBox="1">
            <a:spLocks/>
          </p:cNvSpPr>
          <p:nvPr/>
        </p:nvSpPr>
        <p:spPr>
          <a:xfrm>
            <a:off x="8765480" y="6309320"/>
            <a:ext cx="1905000" cy="45720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88259" y="0"/>
            <a:ext cx="10959353" cy="995082"/>
          </a:xfrm>
        </p:spPr>
        <p:txBody>
          <a:bodyPr>
            <a:noAutofit/>
          </a:bodyPr>
          <a:lstStyle/>
          <a:p>
            <a:br>
              <a:rPr lang="pl-PL" sz="3600" b="1" dirty="0">
                <a:solidFill>
                  <a:srgbClr val="FF0000"/>
                </a:solidFill>
              </a:rPr>
            </a:b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55061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28599" y="971570"/>
            <a:ext cx="112955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Rozporządzenie Parlamentu Europejskiego i Rady (UE) 2016/429 z dnia 9 marca 2016r. W sprawie przenośnych chorób zwierząt oraz zmieniające i uchylające niektóre akty w dziedzinie zdrowia zwierząt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Rozporządzenie Delegowane Komisji (UE) 2020/687 uzupełniające rozporządzenie Parlamentu Europejskiego i Rady (UE) 2016/429 z dnia 17 grudnia 2019r. W odniesieniu do przepisów dotyczących zapobiegania niektórym chorobom umieszczonym w wykazie oraz ich zwalczania.</a:t>
            </a:r>
          </a:p>
          <a:p>
            <a:endParaRPr lang="pl-PL" sz="2000" dirty="0"/>
          </a:p>
          <a:p>
            <a:r>
              <a:rPr lang="pl-PL" sz="2000" dirty="0"/>
              <a:t>Wejście w życie 21 kwietnia 2021r. </a:t>
            </a:r>
            <a:endParaRPr lang="de-DE" sz="2000" dirty="0"/>
          </a:p>
        </p:txBody>
      </p:sp>
      <p:sp>
        <p:nvSpPr>
          <p:cNvPr id="4" name="Foliennummernplatzhalter 3"/>
          <p:cNvSpPr txBox="1">
            <a:spLocks/>
          </p:cNvSpPr>
          <p:nvPr/>
        </p:nvSpPr>
        <p:spPr>
          <a:xfrm>
            <a:off x="8765480" y="6309320"/>
            <a:ext cx="1905000" cy="45720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28599" y="304800"/>
            <a:ext cx="11295529" cy="381000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Prawo Zdrowia Zwierząt</a:t>
            </a:r>
            <a:endParaRPr lang="de-DE" sz="40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3894126"/>
            <a:ext cx="4841703" cy="2415194"/>
          </a:xfrm>
          <a:prstGeom prst="rect">
            <a:avLst/>
          </a:prstGeom>
        </p:spPr>
      </p:pic>
      <p:sp>
        <p:nvSpPr>
          <p:cNvPr id="12" name="AutoShape 2" descr="data:image/jpeg;base64,/9j/4AAQSkZJRgABAQAAAQABAAD/2wCEAAkGBxISEhUTExMWFhUXFxYVFhcYFRUVFhsXFRcXGBgXFRcYHSggGBslGxgXITIhJSorLi4vGh8zODMtOCgtLysBCgoKDg0OGxAQGy0lICUtLS8tLS0tLS0tLS0tLS0vLS0tLS0tLS0tLS0vLy0tLS0tLS0tLS0tLS0tLS0tLS0tLf/AABEIAOQA3QMBIgACEQEDEQH/xAAbAAACAwEBAQAAAAAAAAAAAAAABgQFBwMCAf/EAEQQAAIBAgQDBQQIBAIJBQAAAAECAwARBAUSIQYxQRMiUWFxMoGRoQcUQlKSscHRI2JyooLwFRYkM3OywuHxJUNTw9L/xAAbAQADAQEBAQEAAAAAAAAAAAAAAwQFAgEGB//EADQRAAEDAgMFCAICAgIDAAAAAAEAAhEDIQQxQRJRYXGRIoGhscHR4fAFEzLxFDMjshU0kv/aAAwDAQACEQMRAD8A3GiiihCj4qASI6EsoZWW6nSw1Ai6noRfY1nJyL/1P6n9axfZ9h2t/rDa9V7c7Wt7q06l85A3+kfrusaex7LRY3ve973tQhKBGIgzaRMKoldMIifxnNyqiLvMw9pyQo6XLXqz/wBfv9jhn7JRLLIYgrPpiBU7yM5FwgBB9/leruLh9hmEmM7QaXh7IJpNwe5ve/LufOqSLgFhg4oe3AmhlM0cgS63NjpZCdxsPh7qEKx4T4r+tSywOIi8YDB4ZO0idTa5UkAggkCq7O5JcXma4LtpIYY4u1fsmKO525sOneXbyPlZgyLLcREzNPJC1wAqxQCICxNyWuSb7bctqh5/w3JJiExeGmEM6roOpdSOu+zD3nx6crA0IVNgJJcFmYwYmkmhmhMqiVy7IwEh2Y/8NvxDqL1Gj4/xYwy4xsNF2Gvs2tI2u/M2BGw6dd6vso4YlGIbF4qYSzlDGmldKIpBGw67E/E871XngST/AEb9R7ZdXadpr0G1vDTe9CF1z/jRosRJBEIB2ShnaeUxhmIDaIgBu1iOfy6sPDWcLjMNHiFXTqvdb3sykqwv1FxzqnzDhaX62+Kw8samVQJEli7VSVAAZdxbYD5+NMGT4V4olSR1dxfUyoI1JJJ2RdhYED3UIWecJ8VCAYpZhiJSZn0lVeUKOVr37vpXvhzilsLliSOTLI87RKZJDbpdndrkKBTXwpw62DWcNIH7WRpBZSLAi1jc71TQ8BMMEmHMwEsUxmjkCXW/gyk7j9h6EQpGT8ZPM08OmB5o4zLGYprwyAWuNbAabEi9/Pw355FxpJLjEwsgw76w3fw8jSKrKrNpYkAHZeniKlzcM4iWGaKeeL+IgReyw4jsQwbUx1XYGwBW4Fr1Gybg+eLEYaaSeNlw6NGqJEU7pVluTfdiWuT5UIShgcdPDleKeBtBGMIZwSHClYgNFudzYHyJq34qmxTYbAtMkZk+sxGMI7EONAK6yw7rFr36VbQcDMMDiMK0wvNN2yuENltoIBF9/Y+ddZ+FsTLFh0mxKM0E8coIi0js41ChNjuTYm58aEKRw9xDPJi5sJiIkSSNBIDGxZSp07b/ANa7+uwqB9I+WlIJcYk+IR17JQiylYt5EQnSOtmPWrnC5AyZhLjNYKyRCMJY3BHZ7k3/AJPnUjivKDjMLJh1YIX0d4gkDRIr8h/TahCVPrLZbgYsWjyzvOIAyzSs6jVGzns9rrvt16V14gxkxOCOMwyK5xiLGFmchVOiz3Ui7XLCx8POrXPOFnnwWHwwkVTCYiWKkg9khQ2F9r3vUvibImxTYZlcL2EyzG4J1BSDYWOx2oQqXifjGfCSONGG0qQFjM7Gd1Nu9oVSFHPn4dak4viyV5YIMJCryywriGMjFURGFwDYXJ/cc77Qcw4EmZsV2eIjCYl9baodUg7+vSH1bLf8hUubhGZHw8+HnWOaKBMO5aPWjqi2va9x/wBhytuIXD6M2Ytji4CscU5ZQbgMS2oA9QDcXp6pc4Q4fkwfbmSUStNIZSwXRuedxc8yb0x0IRRRRQhFFFFCEUUUUIRRRRQhFFFFCEUVkP8ArPjcJLJF2pcRuyWlGvZWIB1e1y86vsu+klDtPCy/zRkMPwmxHxNUvwlQXF0oVWnOy0CiqjLuI8JiLCOZCT9knQ/4Wsat6nIIMFNBlFFFFeIRRRRQhFFc5ZVUXZgo8SQB8TVTi+I4E5Euf5QbfE7fClVK1OkJe4DmUEgZq6opNxXFUrewoQePtH9vlVjwpLJIJJJHLbgC52Fhc2HIcx8KmpfkKVWoKdOTxyHjfwXIcCYTDRRRVy6RRRRQhFFFFCEUUUUIRRRRQhFFFFCEUUVW5xm8WFj1ytb7qjdmPgo/yBXoBJgIJjNTpHABJIAG5J2AA6k0mZ9x/HHdMMBK33zcRj06v7rDzpS4i4lmxZsToivtGDt6uftH5eVUZFX0sGM39Pv3mpn1tGr3j8W80jSyG7ubkgADw5DyFRzXs15Iq4CEiV4YVZZdxDi8Pbs53AH2Sda+5WuB7qrzXkihwDhBQLZJ7y76S5BYTwq380Z0n8LXB+Ip0yHiGHFqzRa+7bUGQixPS/sk+QJrLuFOF5Ma9zdIVPffx/lTxbz5D5HX8vwMcEaxxKFRRYAfmfEnxrMxLaTTDRdVUi83OSrMXxNGtwqsxG2/cHz3+VUuL4jnfkdA8hc/E/parzPMlEw1JYSfJvI+fnSjHD/ECP3e8A1+m/W/KvksfVxjH7BdANhFgfUcRPgunEhdsfhpdSByXd1DKLknfkD4GoUikEgixBsQeYI6GmqHGxyYl2MakQgkSBj9nblyPM2qHHkYkC6mYySDWxBSyX3GpT3iD4il1MBtkmkZknfpA1GZM3uIEzZclu5LxNWeUZ8+HGmwZL3tyO/gf3qD9RkKdoFuovc3BtY2uwBuBtztXAxtp1WOm+nVba9r2v42qSm6pSIcyQYnu8iFyCQtGy3NYpx3G36qdmHu6+oqfWTK5UhlJBG4INiPQ03ZFxSGtHOQDyEnIH18D58vStzCfkhU7NSx36H2KY2pvTXRRRWqmIooooQiiiihCKKKKEIooquzrM0w0Rlfpsq9WY8lH+eV69AJMBBMXUfiPPUwkeo9522RL7k+J8FHU1k2Z4+XESGSVtTH4AeCjoK95nj5MRI0shux+AHRVHQCoyRliFUEkkAAC5JOwAHU1q0KApjioqlTbPBcjV5DlccuGLIrLNAbzrvqaJjftFU8io6D9qs8jyZsO+udQuoGOOYMsiwzEWXtFBte5AudgbeNe8wzGfDJE07K2LjlYDcMzYcruJdP2Wa1r79ehodV2jDPPP437jpvGsgS7799xyk55lqCJ40hQoVEkc4QRxRRgEgmbdpXba466qz+pZaSVtCBiGYlIl1FQSSbIm9rVwljKkqRYgkEeBBsRTKTCwQTP3783K8c7a0XEimThDhZsY2t7rAp3PIuRzVP1PT15SOEOEmxREsoKwA7dDJbovgvifcPEanDCqKFUBVUAAAWAA5ACkYjE7PZbnv3JlOltXOS84XDpGioihVUWVRsAK715LAda8mZfEVmKpdKp88yZZxqWyyDkeh8j+/SrYOK9UurSZVaWOEhBErL5VeMspup+0OXuPiKkf6SJVQ6qxUAK+4kCjwIPh405Z3k64hb+zIB3W/RvEflSDi8O0bFHFmHMfqPEV83iMPUwpgHsnXfrBGU68cxwQ4FqZo8XG4cQFNclo40EYRkBHfJYe0AOvlQYoCCHNsPD3ENyA8jX1k6Rc773HLfzpWWN9OsA6QQCwvYHpc9Km4TMIyscU6kxxsxBBN99yCORuevMb09mL2zDwAdJnZN9c7Tc3g7IGQQHLlictKRiRmHeYqgFyWA5uv8vmfH0vXk01mR5oz2tv47KsEVh3Apt2g8AB8ffS3j8Pod1UllVyoa2xI6eF/2pGIoBsOYLHfnrmL5i/ARN1w4RkrvhviMxERSm8fIMeafuv5U9g33FY8TTVwhn+giCU907Rsfsn7p8j08OXpfgMYR/wAbzyPpy3dN0d06mhTzRRRWynoooooQiiiihC8SOACSbAC5J5ADqayXinOjipiRfs1uIx5dWPmfysKbPpAzfRGMOp70gu/knh/iPyB8azwitDCUrbZ7lLXffZC5mmfKMsWFVxTyaXRFxABS8eliQiM9/bcA2ABtVjwiqmNFw7x9qXviVkS7NHe1o/FQPmenI1M3ELpqiMKMkcjNCsqHVF3jpGm/2QbAHlTHPc8lrRlny++HQ8NAbBK9ZhisPAMSsXa65xpeGRQBGSdRJN+8Rva3jzqLg4MTmLRx2B7JdJlINwpNx2jfaI5Aevma4ZRlkuNnKgm5JeRzvYE7sfMnkK1jLMujw8YjjWyj4k9WY9Sa4q1BSEC7vK0eXzK6Y0v5fT5qJkPD8OEW0Yu5HekPtH9h5Cl9eCxJjZpZf9zr1qt93LAM1/BQxI8/Tm7sbVS5pm4UEA1JTfULiWm5zVDmti6sJcQkYtsABYAbAAdBVNjc/tyNK+ZZyT1qgxGYE9aqpYUapTqycZc9JPOumHzAsedISYw3plyeS/woxNINpyFyKhTamPsBXSLNfOlnG4i21V5xpFfFnGOa83TNtaNDj1NcM3yqPEpvsw9luo8j4jypJw2akdaYctznzrQp4ttVuxUEgroOBzVhw3lphhKOBdmbUOYI9ke4gX99U/EHC3OTDjzMf6p/+fh4U1YbEBxtXeqThaT6QpnIZHUcV1sgiFmWWY+KDTIFd5VDABrBFJvuPtHY8tt70I+IxjCNfZG+lRoiQeJA9/O5ph4r4f1gzRDvjd1H2h94fzfn681rKMxCpJBISIpRuV9pW6HzBsARWU+m6k8UXmG8LA2i/OwMzG7JIIIMHJSM1yeNFbsnLPDYTAjT7VtLoD9kE269D60BNM8mWKzLHiJ74llCRqo1BLez2rAb/wDe+/OliZCrFTsVJUjzBsfnSsRTAM7McN2sEXgxE3M52mFy8RotE4Pzrt4+zc/xEG/iy8g3r0Pu8aZKx3LMc0EqyrzU7jxU8194rXMNOsiK6m6sAwPkd618FiP2Mh2Y8tCnUn7Qg5rtRRRVyaiucrhQWJsACSfADcmulLnHON7PDFRzkIT3c2+Qt766Y3acG71452yJWe5xjjPM8p+0dh4KNlHwtUSOFnOlVLMeQALE9dgOdfSKaMBlDYVWnlEjAaVRoH6MCWfUvQWA323rXc4MEdAs8NLjPVVeaZW0QTERdoqXHtArJFJ91uR9GH/mBisRNiZAWJeRtKDYAnoBtV7is7CMhXESYiFriSKUbhdgVYnYk32I5WqZ9HuVBnbEMNlukd/vEd4+4G3vNL2yxm04ZZe3vvF0yA50D7xTXw7k64WEILFju7eLfsOQq1Jr7Vbm+L0Las273cSq7NChZzmdgQDVRxphEhhR1O5bSd76rqTcD3dPGveV4JcW762OlNNwNidV+vQbVfZzkcWJjEbAjT7BXYrtbbxHlVG02m4DdmlQXtJ6LIZpSalrw/iGwxxQUGMXPPvaVNi1vAWPwqPi8IyytELsyu0fdBJJViuw5725U/QYLFjK2h7MdrYqq3Grs2be/TVpLbX8Ou1WVauwGwRc+Cnpt2plZiDvTZkB2HpSriIWRirqVYGxUixB8waaeHuQ9K8xf+ooC75ie9XzLsnlxGoxgWUbkkgXtsosNzXrMPaps4MS2HuQQSzHe9iDaxHTpb3V8DhaDa+ILHZXPj8p7RtFccPwfCpJJZ7rYKSBYkG5uo3N7W8POl/OcrfBlTr1KxIHRhYA7+8nl4DxrR6o8/yeOWORm3YIdFzsrAHdfXugjkdIrarYKnsRTaAen9pjmCLKgyfOOW9OeExIcXrHcLiSpp24ezXlvU2DxOhyS6b06VnvGmTdk/bIO453A+y/P4Hn638qf42BAIrhmOEWaNo25MLeh6EeYNjV+JoCtT2ddOf2yc9u0IWf8MyyN/CgRUkNy857zKm3sr0PTbncetR+IcAVOtIHjiACanNmdrnvkHcE+nhy5VXMHhlZSzIykqxUkG197WIuOvntTPDl2sfwIT3rAYnEtZrnkY05g9QbVlUm/tp/rgyPsQB/9ZSc3KZvaEffv0lJrU9/R5mWpHgY7p30/pY7j3N/zUk5hI7SOZN31HXtbvA2Ow5VJ4cx3YYmJ+mrS39L7G/pe/urjDP/AF1QdMu77fuXLHbLlsFFFFfQK1FZ99IeJ1TJH0RL+9z+yj41oNZTxRNrxUx8H0/gAX9KqwjZqTuCRiDDVXYSAuwGl2AsWCLqbRcaiB7+u3KmaOONSgweNSIqoDrJdCxJLEuSNLMAQLW2tVDlHa9sixOUdyE1AkbE73tzHW3lTPjZH7Ji08GJAi7UCSHS+g90MpHntv1qmsTIHh7yCPFIpgRP3zBSrnc/a4iRlswLWUgAagO6DYdTa/vrVMnwAghSIfZG58WO7H3kms04WwnaYuFTyDaz/gBYfMCtZpGLMbLBp/SdhxMuXiRrAmkvP8ZcmmjNptK1n2bz3JrzDM1RWdATDwUdKFzzllEY9ERnv/zfCmDO8YYYWlH2ShP9OtQ39pNKvB8tzh1vyOJYjztGAfgx+NNGexh8NOvP+FILeegke/lXFYD9t9/rC6p/67fbSkc4QrnGlf8A5e09zJ2jfma0BcYhi7YG6aO0v/La9/hSKrn63dWDOcF3WFj3+zAJ+TGnuLDIsYiAGgKEC/ygabfCiuf4zuA++i9pjPmVkvHi/wC3SN0cRup8V7NRf4qam8Pch6VE4z9uBT7SRGI8jcRSyxqx8yFJ99SuHuQ9Kqq/+v3Kc/yKnSQGSZUAvdgLDbbrv02vvWhxRhFCjkAAPQDyrOMZIyvdSVPQgkHl0IrrJxNirW7Tkb30rflyO1iK+LwmLpYdz9sGSdI9wnMcG5rQWxCi9yBa17m1tWwv6navWsWv095+XM0oZYcUuCmc3LEhorjU1rgs4B36kj0v1rjwlm0uiRWYMFbW7M5Dqp5nvKQR3TtsbnzrWZi5c0FpBcJ+PXkmbdwEq4nBO8s+nTqQszIDvpDHUygbEDyPpfeuuVyumliCFYnSxBANudj1r6c6vjRifYHaXsByU7G4HO6k38yak4nPNOKm1KJIXCpoB0qFUdzQRexXexGxubc6zKf6yS4O1I9j6QOalGzn95p9yHFaltVvShkPd7yNqTbe1mW+9pF6HzGx6Gm69bNBxLYKrYbLPvpCwGiVZhykGlv6k5H3rb8NVmCEfY9viWlkCOIY0VrWIUNcn7Ityt4U6cc4XXhHPVCrj3Gx/tY0i8O5l2LtfENCpFzpjEmog7CxBANiTfyrNxDGsrmciJvETvgkCxE3KnqAB688SwBZFcarSqslpN3FyQQ3jy2Pgapmpgz1IpYvrMbyyHtOzdpdIvcal0BRa2xHl4UvE1PWaNsnQ335696S7NbPkeL7XDxSdWQX/qGzfMGrClb6Op9WE0/ckdfjZ/8AqNNNblJ20wO4BXMMtBRWO459Ujt4ux+LE1sVYy/M1o4PNynxOQ71KyaImZSH7PTqkL21FQiliQvU2HKrjMSyQSxIwKRiEamQCUpL/E0awbAA22t1qJkGFDMrjErFJr0opQsSWsB1tY3tUnijEal0nEpIyvZo0hMe6grqZrm5FrWpzjNQDlofaOAkpbbMn21Xr6PIr4h2+7GfizL+xrRKzvgfHRQtM0rqg0ra557nYDmfdTflOeRYlnEQYhNN2IsDqvaw59DzAqbFNcXkxYQn0CA0BROIZeYpBx73NOvEbbmkbFc6pw47ISaxurPgqW2MjH3g6/2k/wDSKaMXjSIswPPSzKPK8Ea/n+tLHBBH1xL/AHX0+uk/perbL5UKZnvfvTHfwIksfiD8qXXH/JPAf9l3Rs3vPkkIzMDcE3AsDc8gLW9LbWrYEm1TxP8AZaB2HvaIn5WrHGrTcE/8KBr7DL3v6gQ7/I13jG5Hn5LnDnPuWZY7FNNKzk3uzEeQZi1vixplyEbD0qgwWCLW2poy2DSK9xj2tpkLxjHOXjMRvXjBQSAhwwiHLtCbfhHNj5KDVhjINQ2qpLyRk6WZT4qSp+Ir8/MNqkmc9La/dRzTS2M04QShVHayzAffkcxs3/DhXvEeu/rXLEZfhpkLSSzBSQLyMY9W97WcAkXt09N6RZHN73N/G5v8a7x5vMnsFVNrahHGHI8206vnWgzHscNl7LdfUePUrz9g1C0L6lhVi0uilPExaVHnqCi39V/fSxm+UZelrLLEhsVnUtPEfI2ZiPlS0+b4i9+3lv49o371x/0rMGLLIyk8ylkJ/qKW1e+9NdjKTx/HqAfWenVcuqtOia8BMFZQk6SKBpUqGV9A5B7qAbdBc2p9wj3QHyrKMllZnuxJJ5kkkn1JrUcrN4xVeEdJKbSMozaLXBKv3o3HxU1kmSYkJMjF1Qb3do+1Aup30Dc9KZI+N5kLRzxq9iyErdDcXB23B+VKuVFhLHpCFtQAEnsX5d7yqXEVm1HsLPXeN3oUqo8OIIV9nMn1iF3GOM/ZaW7MYcwqAzBNW9uVz4/OlUmnfNJ5Fw06zSYVQyqEWEgOXDqbEDmtr3pGJpeIbDgTnHHed5J8Uurn/fqStC+i+TuTr4MjfiDD/pp5rPvopO+J9If/ALa0GtLCf6W9/mVVR/gEVj+KTS7jwZh8CRTTxJm2MjcobRqb6WQe0P6jyPkLUquSSSTcnck7kk9TWzhqZaJOqnrvDjA0U7KcXh4rNJEzurhlYPpA02I267i9fM2xuHl1GOAo7MWLGRmvcknunYXJquIryRVGwJn1KVtGIXgitA+j3D2gd/vufgoA/PVSCa1PhnDdnhYV/l1H1fvfrSMW6GRvKbhx2pVVxGu5pHxY3rRM+hvekbH4fevcO7sorC698Jxk4qM6goTU7EkDugEHn62rpk38RMcisAzoGS5tcI7MRv4gge+qn6qT0qbhspvzplQASSYy8DK5ZNgB9hU8WGZuQp/y/DMMMkbN3jhpQBcey0gIHrpqtjwqoK44jFAcqysb+UptsFoYbAuNyvqxKgrwcaByqBNMTXBq+er46pWNytmnhWMCvIsaDXqaNWFL+oipWHxxHOpDdcVsI14sjF4IjlyqskFqZYsQrVFxeBDbjY15shY1fCOYl164mp2JwjL0qOsJvTGtMqAtKt8gXvCtRyofwxWecP4bcVpGESyAVs4MKukFlXGmG7PGSjoxDj/GLn+7VUHIo42xEYlto1d7UbKbAkAk9CQB76avpPwtmhmHUNG3u7y/m9LHDkMjTfwhEzKpOmS2g3strHmd6kqU4rxGvyp3CKkcVeZ3pkwQleKKMsiNGUARjIZWDIANyojAO9JhNNnE2GKYYNLhYoJmlCjsyBqQIWZtKsRzsPfSiTXuI/mOQ4dbBc1c03cB55h8KZRMxXtNFjpLDu6udrke14Vo2FzKGUaklRh4hgf/ABWL5PlUuKkEcQuebMfZUeLH9Ota5kOQQ4WPQguTuzkd5j4nwHgOlV4RzyIgQE/DucRGin43CJKhSRbqf83B6Gs9z7I3wzX9qMnut+jeB/P5VpdcpoldSrAFSLEHcGtSlWNM8EypSDxxWQkV8Ipi4j4daC8kd2i69Snr4jz+PiV4itJj2uEtULmlpgr5DCXZUHNiFH+I2/WthRQAAOQFh7qzLhjD68VEPBtX4AWHzArUKjxhuB9+2VWGFiVCzOHUtKmLwVzTtItxaqPFYa1S/wCR+pqf+rbKoY8IBXmaYLyqTizaqeY71g4v8jUqGAtPD4VjQvM85Y2rhiIWU2dSp8GBB+Bq64axRSZVsNLmxuBcG2xB586bs0wPbJo1ab8zpVjY+F+XqKXQwn76ZeHX3R6z7JtTEfqeGkW5rLyK8EU9R8Hxfadz5DSP0rvNwnhitlBU9GDE/EE2r0fjq/Dr8L3/ADaXHos9IrkRU7MMG0MjRtzU28j1BHkRX2PK52GpYpCPEIxB9Nt6kDXSWxdV7YiZUJJCKn4bHdDUjLeHnnjlZbh0IARha+1yN+R5VTMpUkEEEGxB2II5giuixwAcRY5LkljyW6jNXukMPGuS5eL7VGwMpq+wkWqm0RdZuJwjcwpuSYGxFNaiwquynDlRc1Z1u0GbLVAG7NktfSBhdeCc9Y2WQe46T/axpGylUjgDthlneWTRGjXJKRqS7Rhd76iBe1armOGEsUkZ+2jL+IEVkOA4jnhiEICqF1DWFAlVWbU6I59m5v0NjU2JAFQOOojKfvBTVoDgTuXfPzguzQRRPFPbUyhy6rdiCkhbvBgFuBYW1b1AyHJZcXJoj2A3dz7KjxPifAdfiasMLl8uZ4qSRRoQsC7HcKoAAF/tPYD861HKssiw0YiiWyjn4k9Sx6ml06P7XbWTeAiVwyn+wzp5rxkmURYWMRxDzZj7THxY+NWNFFaQAAgK0CLIooor1C+EXpK4j4X03lgG3Nox0808vL4eFO1Fd06jmGQuHsDxBSHwDBeZ3+6lvexH6KafKrnWHDlpLadZGogEi4vYkDl1qRBi439h1b0Iv8K8q121KkTe1tUU6ZYxSaj4qK4qRRXDmhwgpgMJVx+FqjxMFqfcThQwqixuX+VYeKwZFwtCjX3pXicoysOakMPUG9aLgcYkqB0Nx18QfA+BpJxGCqXlBaOHEn+RQPU6lH51xgKzqVQtORk9AT6LrEMFRoIzHqU1S4yJfakRfVgP1rrDKrAMpBB5EG4PoazLsTewG52AFNeVydiYMNq73edwNwLgkR36eJ9POrsNjzVd2mwLa6kwBp5aJFXChjbGT6DMqLg1TFYtWcX0RAuttu0VrEEdbXB91NkkiqCxIAAuSdgAPE0nPjsPC08kbM0smsDu2VdTX9/T4VFwmN14Z4ZZWW5UoSrP3RYldt7bVzTxTKcgkFxkzIgxlJyk+BXVSgXwRYCBEdeNirXiXOg2HBgY2aTQXF1I07kDrvt7qSNJYkkkkm5J3JJ6k9aszhT7AbUgOobEC5AF7HrYWqZg8sv0qGtUfXfJ4clZSayi2B8qLl+DNNmU4HlXrLcqtuRV3HGFFhV+FwsdpyjxGImwXpFsLV6oqlzHibCQXDzLqH2VOtveFvb31pOIaJJhRta55hok8FdVmEnCEk+OnXdIRIWZ7dHs+lPFu96Dr0BmZl9JYFxBASejSG39q3J+Ip8w+rQuu2rSNVthqtvbyvU5/XXMZwvcRhHtDTUELnl+BjgjWOJQqryA+ZJ6k+NS6KKpAhcIooooQiiiihCKKKKEKDnGH1wuvW1x6ruPypCNaXWeZjh+zkdPBjb05j5WrE/L0h2X8x6j1WhgX5t719gzWeP2ZGt4HvD+6rLD8VuPbjVvNSVPzv8ApVAa8GoKeKrM/i4+fgZCqdQpuzaE7YbibDtzJQ/zDb4i4qzikjkF1ZWHipB/KsxNScrwck0gWPY8y3LSOp2q+l+RqOhpbtTut7/cykPwTANoOhPmIy0HlVfNgWClR7JNyPEirrCQdmipqZrD2mJLHzJNdyK0HYVjr5FRCs4cUmyZafCvMOFdCWU2JBF7b2PPny9acWgU9K8/Vl8Km/8AHQZaU7/KtBCTBlnlXaLKT4U2/Vl8K9rGB0r1n45ozKDiyqHC5N5VZLho4xdiABzJIA+JqfVRxBlEWJiKybWuVfa6nx36eIqtuHbTHZEnikmqXHtGAoeP4xwcWwftD4RjV/dsvzpZzH6RJTtDEqjxYl2+AsB86U8ZDodk1K+kkalN1Pmp8KjNWa/GVXWy5e91sUsDRbeJ5+1lLzLPMTP/AL2Z2B+zfSv4VsPlVWa6NXg1PJJkq1rQ0QBAVhwvhO2xcEfQupPonfPyU1u1ZT9FmD1Yp5OkaH8Tmw+QetWrWwTYYTvPwsX8k+aobuHnfyhFFFFWLORRRRQhFFFFCEUUUUIRShxbBaVX+8vzX/sRTfVHxVh9UOrqjA+47H8x8Kjx7NvDuG6/T4T8M7Zqjokw1bZFgNQaVlDAXWNCQA72O2/h/nlVSa7jFFuzSRj2aHoBcAm5PmfOsDDua1+04Tu3Tx4DPIrUqAlsDv5fbZhfMTlrpF2j90lioQghjbmfQHaq8OQQQSCORBsR6GmtcTHL2szC4QiOMFO0CJa/aMl97nrVficsjkk/hkhdKXMcTyJ2h9oC26jkbcxflVNTDCxpme+5zvu0yFstTA5ZWOTx4WGVvHn5r5guK549ntIPPZvxD9QavMNxdh29vUh8xqHxW/5UtDJWHbhjvEFA0jVqdyNCjqb/AB3qLLlEokeOw1IhkbcWCgA3v6EU5lfFMA10g33+x10XLqGHfw5d3dqNNVoUOb4d/Zmj9NQB+B3qWJlP2h8RWPNXhgPCmj8mdWjr8Lg/jm6O8P6WwTY2JPakRfVlH5mq3FcUYROcwbyQF/motWYPEQASpAPIkEA+h61xavHfkn6NA6n2XTPxzNXE9PlO+Y8fgbQxE/zSGw/CvP4ilLNs8xGI/wB7ISv3B3U/COfvvXp8okMhiitMQAdUfeSxtvqNgBfa5qfHwo11SSaNJJAxiTd9ekX3de6vzpbnYitYzHcB6Dx7k9jcPRuInqffw71R5dhlllSNn0B2C6rXtfltcdbD31b4HhZm7cMHZ4m7MRx6NRYgkOxcgCPly3N+lXGSYGJ4QjYcBZNUIYJrkEiqS80kn/tqCLBR+VU+a5nGeyaRRJiItUMouwSRUuFk1oRc36dd79KY2k2m0OdfqPsZi2+2S9NZ73lrLdwPqORvYxe5hbxmHeJykilXXYqeY2vUc1MzPHPPI0sltTc7CwFgAAB4AACoTGpjGmSubMCc1qX0XYPThWl6ySHf+WPugfi1/GnWqrhnCdjhII+ojUn+pu83zJq1rdot2WBvBfM4h+3Vc7j8IooopiSiiiihCKKKKEIooooQio+Lh1xsn3lI+IqRRXhE2KFnGDwLyuEUb9fADqTXrM8plgPeF16MN19/gfWnvDYRU1aRbUxZj1JJvUh1B2IuKyW/im7EF3a36dPP0Vxxx2pAssuhnZDqRip8QSD8qscvzvQFWRSwVzJcOVa53Oocn38aYsz4YikuUPZt5C6/h6e6lvHcPYiP7GseKd75c/lUxoYjDmW3HC47x52VLa1GqIOfTx+V3w2Yo/ZqzWaTE9tKTcAAHurq8PyqVJjJV+tySEMFGmNSVdQsz2tsbEWVdjSq46V4JrhuLdEevCL779rMX52acO0n44zbutrZM8+AikYR9mqyyYVZV090dqLmwHIXHP0pfzfDIsvZRC5ULGxuTql+0Rfl3jaw8K6YDMezk7V9buqkR97YGxUar76QDyFQI5mVg4PeBDA7HvA3vvz3rqrVY8C2Z749zfXdyXVJj2nPId0+wt4803Z1AskMkKujNhwrRqpOsLGipIG28bnYnpXhI4nligEMQjnwwcEINXaFWN9XMEaaU48bIrmRXIdtV2HM6t2v61wknY2uzHSNK3J2HgvgPKnHFgnai+vKfYkdEtuGIGzNr9SPcA85TRhszjH1WSRhpeB8LOL7hVNlLDnud7+FUrZuFiijFzJh5meN+SmMm9j13YXt4VUNUjB5dNMbRRs/9I297ch7zSv3vdbXxyE+IngVQKLG3Jt4ax4GOIRjM2lcyd4okrF3jVmCEtz7t971XpGWIVQWY7AAEk+gHOnbK+AJGsZ3CD7qd5/Qn2V+dOmU5LBhhaKMA9WO7n1Y7+7lVLMHVeZfbnn008EipjqVMQy/LLrr4pK4e4BZ7PiiVHSNT3j/AFsPZ9Bv5jlVVj+EJIcXFGbvFJIqq9vs3uyv4MFB9bbdQNdr4RVhwdPZAHX3UTfyFYOJPTQcvt9V9oooqtQoooooQiiiihCKKKKEIooooQiiiihCKKKKEIooooQomLwcb21oreqgn3GqzEcJ4VuSsn9LH8muKKKVVpMeyXNBPEJlKo9r4BICXc04eijvpZz6lf0Wlx4heiisTENaHWC2qTiRdSMFgFfmW91v2pswPBOGI1M0p8tSgfJQaKKdhmNOYS673A2Kt8Jw1hI/ZhUnxbvn+69WyoALDYeVFFbWw1nZaIHBYu254lxk8V6ooooQiiiihCKKKKEIooooQiiiihC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865" y="3469005"/>
            <a:ext cx="3106929" cy="316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867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5EE9C9B1-752E-41E5-9F72-F84FDF77B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467698"/>
              </p:ext>
            </p:extLst>
          </p:nvPr>
        </p:nvGraphicFramePr>
        <p:xfrm>
          <a:off x="319596" y="106532"/>
          <a:ext cx="11017186" cy="6587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3118">
                  <a:extLst>
                    <a:ext uri="{9D8B030D-6E8A-4147-A177-3AD203B41FA5}">
                      <a16:colId xmlns:a16="http://schemas.microsoft.com/office/drawing/2014/main" val="2471389646"/>
                    </a:ext>
                  </a:extLst>
                </a:gridCol>
                <a:gridCol w="538824">
                  <a:extLst>
                    <a:ext uri="{9D8B030D-6E8A-4147-A177-3AD203B41FA5}">
                      <a16:colId xmlns:a16="http://schemas.microsoft.com/office/drawing/2014/main" val="3243365668"/>
                    </a:ext>
                  </a:extLst>
                </a:gridCol>
                <a:gridCol w="900984">
                  <a:extLst>
                    <a:ext uri="{9D8B030D-6E8A-4147-A177-3AD203B41FA5}">
                      <a16:colId xmlns:a16="http://schemas.microsoft.com/office/drawing/2014/main" val="626682636"/>
                    </a:ext>
                  </a:extLst>
                </a:gridCol>
                <a:gridCol w="1112981">
                  <a:extLst>
                    <a:ext uri="{9D8B030D-6E8A-4147-A177-3AD203B41FA5}">
                      <a16:colId xmlns:a16="http://schemas.microsoft.com/office/drawing/2014/main" val="1236828967"/>
                    </a:ext>
                  </a:extLst>
                </a:gridCol>
                <a:gridCol w="867860">
                  <a:extLst>
                    <a:ext uri="{9D8B030D-6E8A-4147-A177-3AD203B41FA5}">
                      <a16:colId xmlns:a16="http://schemas.microsoft.com/office/drawing/2014/main" val="1465547731"/>
                    </a:ext>
                  </a:extLst>
                </a:gridCol>
                <a:gridCol w="945150">
                  <a:extLst>
                    <a:ext uri="{9D8B030D-6E8A-4147-A177-3AD203B41FA5}">
                      <a16:colId xmlns:a16="http://schemas.microsoft.com/office/drawing/2014/main" val="489517234"/>
                    </a:ext>
                  </a:extLst>
                </a:gridCol>
                <a:gridCol w="1174813">
                  <a:extLst>
                    <a:ext uri="{9D8B030D-6E8A-4147-A177-3AD203B41FA5}">
                      <a16:colId xmlns:a16="http://schemas.microsoft.com/office/drawing/2014/main" val="2160216402"/>
                    </a:ext>
                  </a:extLst>
                </a:gridCol>
                <a:gridCol w="1192480">
                  <a:extLst>
                    <a:ext uri="{9D8B030D-6E8A-4147-A177-3AD203B41FA5}">
                      <a16:colId xmlns:a16="http://schemas.microsoft.com/office/drawing/2014/main" val="2428304012"/>
                    </a:ext>
                  </a:extLst>
                </a:gridCol>
                <a:gridCol w="1430976">
                  <a:extLst>
                    <a:ext uri="{9D8B030D-6E8A-4147-A177-3AD203B41FA5}">
                      <a16:colId xmlns:a16="http://schemas.microsoft.com/office/drawing/2014/main" val="3496316549"/>
                    </a:ext>
                  </a:extLst>
                </a:gridCol>
              </a:tblGrid>
              <a:tr h="15656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>
                          <a:effectLst/>
                        </a:rPr>
                        <a:t>Przemieszczanie </a:t>
                      </a:r>
                      <a:r>
                        <a:rPr lang="pl-PL" sz="1000" u="none" strike="noStrike" dirty="0">
                          <a:effectLst/>
                        </a:rPr>
                        <a:t>świń strefa restrykcji I (niebieska strefa); II (różowa strefa) i III (czerwona strefa) do podmiotów w Polsce i P. Cz. UE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606480"/>
                  </a:ext>
                </a:extLst>
              </a:tr>
              <a:tr h="309328"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b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effectLst/>
                        </a:rPr>
                        <a:t>Na podstawie rozporządzenia Wykonawczego Komisji 2021/605 z dnia 7 kwietnia 2021r. ustanawiającego szczególne środki zwalczania afrykańskiego pomoru świń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553503"/>
                  </a:ext>
                </a:extLst>
              </a:tr>
              <a:tr h="309328">
                <a:tc>
                  <a:txBody>
                    <a:bodyPr/>
                    <a:lstStyle/>
                    <a:p>
                      <a:pPr algn="ctr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>
                          <a:effectLst/>
                        </a:rPr>
                        <a:t>art. 14 ust 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effectLst/>
                        </a:rPr>
                        <a:t>art. 24, art. 29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effectLst/>
                        </a:rPr>
                        <a:t>art. 29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b"/>
                </a:tc>
                <a:extLst>
                  <a:ext uri="{0D108BD9-81ED-4DB2-BD59-A6C34878D82A}">
                    <a16:rowId xmlns:a16="http://schemas.microsoft.com/office/drawing/2014/main" val="1059553500"/>
                  </a:ext>
                </a:extLst>
              </a:tr>
              <a:tr h="107315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analiza ryzyka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30 dni świnie sa w gospodartwie lub od urodzenia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30 dni nie były wpowadzane świnie do gospodarstwa / jednostki epizootycznej zstefy II i III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pozwolenie PLW każdorazowe lub okresowe (1)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rzeźnia przeznaczenia jest zatwierdzona zgodnie z art. 41 ust 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przetrzymywanie i ubój w rzeźni oddzielnie od innych świń i dodatkowe czyszczenie i dezynfekcja po uboju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24 h przed przemieszczeniem badanie kliniczne świń przemieszczanych wg  10% prewalencji / 95% pewności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jeśli konieczne po badaniu klinicznym pobieranie próbek do badań wirusologicznych od świń przemieszczanych wg 10% prewalencji / 95% pewności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3106349911"/>
                  </a:ext>
                </a:extLst>
              </a:tr>
              <a:tr h="2071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Świnie ze strefy I do rzeźni: 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 </a:t>
                      </a:r>
                      <a:endParaRPr lang="pl-P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387709332"/>
                  </a:ext>
                </a:extLst>
              </a:tr>
              <a:tr h="2071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do innej strefy I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N/D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fakultatywnie kol L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fakultatywnie  kol H lub B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556640157"/>
                  </a:ext>
                </a:extLst>
              </a:tr>
              <a:tr h="2071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do stref II oraz III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N/D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fakultatywnie kol L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fakultatywnie  kol H lub B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2050127101"/>
                  </a:ext>
                </a:extLst>
              </a:tr>
              <a:tr h="2071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poza strefy I, II i III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N/D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fakultatywnie kol L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fakultatywnie  kol H lub B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2883941090"/>
                  </a:ext>
                </a:extLst>
              </a:tr>
              <a:tr h="2071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do innego państwa członkowskiego UE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N/D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fakultatywnie  kol H lub B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168517693"/>
                  </a:ext>
                </a:extLst>
              </a:tr>
              <a:tr h="2071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Świnie ze strefy I do zakładów (gospodarstw):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 </a:t>
                      </a:r>
                      <a:endParaRPr lang="pl-P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2775829715"/>
                  </a:ext>
                </a:extLst>
              </a:tr>
              <a:tr h="2071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do innej strefy I w PL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fakultatywnie kol L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fakultatywnie  kol H lub B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3854432551"/>
                  </a:ext>
                </a:extLst>
              </a:tr>
              <a:tr h="2071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do stref II oraz III w PL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fakultatywnie kol L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fakultatywnie  kol H lub B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2120248926"/>
                  </a:ext>
                </a:extLst>
              </a:tr>
              <a:tr h="2071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poza strefy I, II i III w PL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fakultatywnie kol L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fakultatywnie  kol H lub B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4164433465"/>
                  </a:ext>
                </a:extLst>
              </a:tr>
              <a:tr h="2071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do innego państwa członkowskiego UE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N/D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fakultatywnie  kol H lub B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3786055437"/>
                  </a:ext>
                </a:extLst>
              </a:tr>
              <a:tr h="2071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Świnie ze strefy II do rzeźni: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 </a:t>
                      </a:r>
                      <a:endParaRPr lang="pl-P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3297847018"/>
                  </a:ext>
                </a:extLst>
              </a:tr>
              <a:tr h="2071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do innej strefy II w PL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fakultatywnie kol L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fakultatywnie kol H lub B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4094335228"/>
                  </a:ext>
                </a:extLst>
              </a:tr>
              <a:tr h="2071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do stref I i III w PL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fakultatywnie kol L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fakultatywnie kol H lub B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794640820"/>
                  </a:ext>
                </a:extLst>
              </a:tr>
              <a:tr h="2071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poza strefy I, II i III w PL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fakultatywnie kol L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fakultatywnie kol H lub B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2775635395"/>
                  </a:ext>
                </a:extLst>
              </a:tr>
              <a:tr h="2071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do stref II i III innego państwa członkowskiego UE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N/D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fakultatywnie kol H lub B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406137312"/>
                  </a:ext>
                </a:extLst>
              </a:tr>
              <a:tr h="2071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Świnie ze strefy II do zakładów (gospodarstw):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 </a:t>
                      </a:r>
                      <a:endParaRPr lang="pl-P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 </a:t>
                      </a:r>
                      <a:endParaRPr lang="pl-PL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815801594"/>
                  </a:ext>
                </a:extLst>
              </a:tr>
              <a:tr h="2071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do innej strefy II w PL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fakultatywnie kol L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fakultatywnie kol H lub B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3855627624"/>
                  </a:ext>
                </a:extLst>
              </a:tr>
              <a:tr h="2071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do stref I i III w PL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fakultatywnie kol L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fakultatywnie kol H lub B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2124686306"/>
                  </a:ext>
                </a:extLst>
              </a:tr>
              <a:tr h="2071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poza strefy I, II i III w PL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fakultatywnie kol L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fakultatywnie kol H lub B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2185796199"/>
                  </a:ext>
                </a:extLst>
              </a:tr>
              <a:tr h="2071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do stref II i III innego państwa członkowskiego UE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N/D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fakultatywnie kol H lub B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1513258394"/>
                  </a:ext>
                </a:extLst>
              </a:tr>
              <a:tr h="2071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Świnie ze strefy III do rzeźni w PL*******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N/D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fakultatywnie kol H lub B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2635606467"/>
                  </a:ext>
                </a:extLst>
              </a:tr>
              <a:tr h="38843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świnie ze strefy III do zakładów (gospodarstw) w części II w PL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N/D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X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fakultatywnie kol H lub B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0" marR="3790" marT="3790" marB="0" anchor="ctr"/>
                </a:tc>
                <a:extLst>
                  <a:ext uri="{0D108BD9-81ED-4DB2-BD59-A6C34878D82A}">
                    <a16:rowId xmlns:a16="http://schemas.microsoft.com/office/drawing/2014/main" val="2140937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59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99247" y="268942"/>
            <a:ext cx="10730753" cy="793376"/>
          </a:xfrm>
        </p:spPr>
        <p:txBody>
          <a:bodyPr>
            <a:normAutofit/>
          </a:bodyPr>
          <a:lstStyle/>
          <a:p>
            <a:r>
              <a:rPr lang="pl-PL" sz="3200" dirty="0"/>
              <a:t> 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63071" y="1156447"/>
            <a:ext cx="11577917" cy="5230906"/>
          </a:xfrm>
        </p:spPr>
        <p:txBody>
          <a:bodyPr>
            <a:normAutofit/>
          </a:bodyPr>
          <a:lstStyle/>
          <a:p>
            <a:endParaRPr lang="pl-PL" sz="4400" dirty="0"/>
          </a:p>
          <a:p>
            <a:endParaRPr lang="pl-PL" sz="4400" dirty="0"/>
          </a:p>
          <a:p>
            <a:endParaRPr lang="pl-PL" sz="4400" dirty="0"/>
          </a:p>
          <a:p>
            <a:r>
              <a:rPr lang="pl-PL" sz="4400" dirty="0"/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val="2857938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/>
          </p:cNvSpPr>
          <p:nvPr/>
        </p:nvSpPr>
        <p:spPr>
          <a:xfrm>
            <a:off x="8765480" y="6309320"/>
            <a:ext cx="1905000" cy="45720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28599" y="304799"/>
            <a:ext cx="11295529" cy="5735393"/>
          </a:xfrm>
        </p:spPr>
        <p:txBody>
          <a:bodyPr>
            <a:normAutofit fontScale="90000"/>
          </a:bodyPr>
          <a:lstStyle/>
          <a:p>
            <a:r>
              <a:rPr lang="pl-PL" sz="4000" dirty="0"/>
              <a:t>AHL</a:t>
            </a: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r>
              <a:rPr lang="pl-PL" sz="4000" dirty="0" err="1"/>
              <a:t>RPEiR</a:t>
            </a:r>
            <a:r>
              <a:rPr lang="pl-PL" sz="4000" dirty="0"/>
              <a:t> (UE) 2016/429 bezpośrednio stosowane w Polsce ale</a:t>
            </a:r>
            <a:br>
              <a:rPr lang="pl-PL" sz="4000" dirty="0"/>
            </a:br>
            <a:r>
              <a:rPr lang="pl-PL" sz="4000" dirty="0"/>
              <a:t>PL musi określić – kompetentną władzę, środki krajowe, kary etc.</a:t>
            </a:r>
            <a:br>
              <a:rPr lang="pl-PL" sz="4000" dirty="0"/>
            </a:br>
            <a:r>
              <a:rPr lang="pl-PL" sz="4000" dirty="0"/>
              <a:t>AHL będzie uzupełniane przez akty delegowane lub wykonawcze w celu uczynienia go bardziej operacyjnym.</a:t>
            </a:r>
            <a:endParaRPr lang="de-DE" sz="4000" dirty="0"/>
          </a:p>
        </p:txBody>
      </p:sp>
      <p:pic>
        <p:nvPicPr>
          <p:cNvPr id="5" name="Picture 2" descr="K:\Task Force\Tierseuchenbekämpfung\Tierseuchen\anzeigepflichtige Tierseuchen\AI\AI_Fälle\_H5N8_2016_2017\Fotos\2017.03.09_GESEVO_Container_Enten_Argon_CO2\GESEVO_Enten_CO2-Argon_09032017__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682" y="304799"/>
            <a:ext cx="4252489" cy="261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32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50761" y="1256838"/>
            <a:ext cx="11011435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dirty="0"/>
          </a:p>
          <a:p>
            <a:pPr algn="just"/>
            <a:r>
              <a:rPr lang="pl-PL" sz="2800" dirty="0"/>
              <a:t>Akt delegowany zawiera reguły generalne oraz uzupełnienia lub zmieniać może pewne niezbyt kluczowe elementy aktu bazowego (AHL) „co robimy” Parlament i Rada (rządy P. Cz.) mogą zgłaszać </a:t>
            </a:r>
            <a:r>
              <a:rPr lang="pl-PL" sz="2800" err="1"/>
              <a:t>uwagi</a:t>
            </a:r>
            <a:r>
              <a:rPr lang="pl-PL" sz="2800"/>
              <a:t>, a </a:t>
            </a:r>
            <a:r>
              <a:rPr lang="pl-PL" sz="2800" dirty="0"/>
              <a:t>przyjmuje Komisja Europejska. </a:t>
            </a:r>
          </a:p>
          <a:p>
            <a:pPr algn="just"/>
            <a:endParaRPr lang="pl-PL" sz="2800" dirty="0"/>
          </a:p>
          <a:p>
            <a:pPr algn="just"/>
            <a:r>
              <a:rPr lang="pl-PL" sz="2800" dirty="0"/>
              <a:t>Akt wykonawczy jest bardziej techniczny „jak to robimy”. Celem jest zapewnienie zastosowania w sposób jednakowy aktu bazowego lub aktu delegowanego. Uzgadniany jest w ramach tzw. </a:t>
            </a:r>
            <a:r>
              <a:rPr lang="pl-PL" sz="2800" dirty="0" err="1"/>
              <a:t>komitologii</a:t>
            </a:r>
            <a:r>
              <a:rPr lang="pl-PL" sz="2800" dirty="0"/>
              <a:t> (SCPAFF), gdzie 27 krajów bierze udział w dyskusji i głosuje nad aktem prawnym. </a:t>
            </a:r>
            <a:endParaRPr lang="de-DE" sz="2800" dirty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800" dirty="0"/>
          </a:p>
        </p:txBody>
      </p:sp>
      <p:sp>
        <p:nvSpPr>
          <p:cNvPr id="6" name="Foliennummernplatzhalter 3"/>
          <p:cNvSpPr txBox="1">
            <a:spLocks/>
          </p:cNvSpPr>
          <p:nvPr/>
        </p:nvSpPr>
        <p:spPr>
          <a:xfrm>
            <a:off x="8765480" y="6309320"/>
            <a:ext cx="1905000" cy="45720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88259" y="0"/>
            <a:ext cx="10959353" cy="995082"/>
          </a:xfrm>
        </p:spPr>
        <p:txBody>
          <a:bodyPr>
            <a:noAutofit/>
          </a:bodyPr>
          <a:lstStyle/>
          <a:p>
            <a:br>
              <a:rPr lang="pl-PL" sz="3600" b="1" dirty="0">
                <a:solidFill>
                  <a:srgbClr val="FF0000"/>
                </a:solidFill>
              </a:rPr>
            </a:br>
            <a:r>
              <a:rPr lang="pl-PL" sz="3600" b="1" dirty="0">
                <a:solidFill>
                  <a:srgbClr val="FF0000"/>
                </a:solidFill>
              </a:rPr>
              <a:t>AHL</a:t>
            </a:r>
            <a:r>
              <a:rPr lang="de-DE" sz="3600" b="1" dirty="0">
                <a:solidFill>
                  <a:srgbClr val="FF0000"/>
                </a:solidFill>
              </a:rPr>
              <a:t> 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52650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88259" y="1256838"/>
            <a:ext cx="1127393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dirty="0"/>
          </a:p>
          <a:p>
            <a:pPr algn="just">
              <a:spcBef>
                <a:spcPts val="600"/>
              </a:spcBef>
            </a:pPr>
            <a:r>
              <a:rPr lang="pl-PL" sz="2800" dirty="0"/>
              <a:t>Powiązanie AHL z Rozporządzeniem Parlamentu Europejskiego i Rady (UE) 2017/625 z 15 marca 2017r. w sprawie kontroli urzędowych i innych czynności urzędowych przeprowadzanych w celu zapewnienia stosowania prawa żywnościowego i paszowego oraz zasad dotyczących zdrowia i dobrostanu zwierząt, zdrowia roślin i środków ochrony roślin ….. </a:t>
            </a:r>
          </a:p>
          <a:p>
            <a:pPr marL="514350" indent="-514350" algn="just">
              <a:spcBef>
                <a:spcPts val="600"/>
              </a:spcBef>
              <a:buAutoNum type="arabicPeriod"/>
            </a:pPr>
            <a:r>
              <a:rPr lang="pl-PL" sz="2800" dirty="0"/>
              <a:t>Delegowanie zadań dla osób fizycznych i prawnych,</a:t>
            </a:r>
          </a:p>
          <a:p>
            <a:pPr marL="514350" indent="-514350" algn="just">
              <a:spcBef>
                <a:spcPts val="600"/>
              </a:spcBef>
              <a:buAutoNum type="arabicPeriod"/>
            </a:pPr>
            <a:r>
              <a:rPr lang="pl-PL" sz="2800" dirty="0"/>
              <a:t>Kontrole weterynaryjne wewnątrz UE i na jej granicach,</a:t>
            </a:r>
          </a:p>
          <a:p>
            <a:pPr marL="514350" indent="-514350" algn="just">
              <a:spcBef>
                <a:spcPts val="600"/>
              </a:spcBef>
              <a:buAutoNum type="arabicPeriod"/>
            </a:pPr>
            <a:r>
              <a:rPr lang="pl-PL" sz="2800" dirty="0" err="1"/>
              <a:t>Próbkobranie</a:t>
            </a:r>
            <a:r>
              <a:rPr lang="pl-PL" sz="2800" dirty="0"/>
              <a:t> i metody diagnostyczne ( UE Ref Lab i krajowe Ref Lab),</a:t>
            </a:r>
          </a:p>
          <a:p>
            <a:pPr marL="514350" indent="-514350" algn="just">
              <a:spcBef>
                <a:spcPts val="600"/>
              </a:spcBef>
              <a:buFontTx/>
              <a:buAutoNum type="arabicPeriod"/>
            </a:pPr>
            <a:r>
              <a:rPr lang="pl-PL" sz="2800" dirty="0"/>
              <a:t>System zarządzania informacjami w zakresie kontroli urzędowych. </a:t>
            </a:r>
          </a:p>
          <a:p>
            <a:pPr marL="514350" indent="-514350" algn="just">
              <a:spcBef>
                <a:spcPts val="600"/>
              </a:spcBef>
              <a:buAutoNum type="arabicPeriod"/>
            </a:pPr>
            <a:endParaRPr lang="de-DE" sz="2800" dirty="0"/>
          </a:p>
        </p:txBody>
      </p:sp>
      <p:sp>
        <p:nvSpPr>
          <p:cNvPr id="6" name="Foliennummernplatzhalter 3"/>
          <p:cNvSpPr txBox="1">
            <a:spLocks/>
          </p:cNvSpPr>
          <p:nvPr/>
        </p:nvSpPr>
        <p:spPr>
          <a:xfrm>
            <a:off x="8765480" y="6309320"/>
            <a:ext cx="1905000" cy="45720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88259" y="0"/>
            <a:ext cx="10959353" cy="995082"/>
          </a:xfrm>
        </p:spPr>
        <p:txBody>
          <a:bodyPr>
            <a:noAutofit/>
          </a:bodyPr>
          <a:lstStyle/>
          <a:p>
            <a:br>
              <a:rPr lang="pl-PL" sz="3600" b="1" dirty="0">
                <a:solidFill>
                  <a:srgbClr val="FF0000"/>
                </a:solidFill>
              </a:rPr>
            </a:br>
            <a:r>
              <a:rPr lang="pl-PL" sz="3600" b="1" dirty="0">
                <a:solidFill>
                  <a:srgbClr val="FF0000"/>
                </a:solidFill>
              </a:rPr>
              <a:t>AHL</a:t>
            </a:r>
            <a:r>
              <a:rPr lang="de-DE" sz="3600" b="1" dirty="0">
                <a:solidFill>
                  <a:srgbClr val="FF0000"/>
                </a:solidFill>
              </a:rPr>
              <a:t> 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497497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12745" y="995082"/>
            <a:ext cx="11273937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spcBef>
                <a:spcPts val="600"/>
              </a:spcBef>
              <a:buAutoNum type="arabicPeriod"/>
            </a:pPr>
            <a:r>
              <a:rPr lang="pl-PL" sz="2400" dirty="0"/>
              <a:t>Część I zasady ogólne,</a:t>
            </a:r>
          </a:p>
          <a:p>
            <a:pPr marL="514350" indent="-514350" algn="just">
              <a:spcBef>
                <a:spcPts val="600"/>
              </a:spcBef>
              <a:buAutoNum type="arabicPeriod"/>
            </a:pPr>
            <a:r>
              <a:rPr lang="pl-PL" sz="2400" dirty="0"/>
              <a:t>Część II zgłaszanie chorób, raportowanie, nadzór/monitoring, programy zwalczania i urzędowa wolność,</a:t>
            </a:r>
          </a:p>
          <a:p>
            <a:pPr marL="514350" indent="-514350" algn="just">
              <a:spcBef>
                <a:spcPts val="600"/>
              </a:spcBef>
              <a:buAutoNum type="arabicPeriod"/>
            </a:pPr>
            <a:r>
              <a:rPr lang="pl-PL" sz="2400" dirty="0"/>
              <a:t>Część III informowanie o chorobach, przygotowania, kontrola,</a:t>
            </a:r>
          </a:p>
          <a:p>
            <a:pPr marL="514350" indent="-514350" algn="just">
              <a:spcBef>
                <a:spcPts val="600"/>
              </a:spcBef>
              <a:buAutoNum type="arabicPeriod"/>
            </a:pPr>
            <a:r>
              <a:rPr lang="pl-PL" sz="2400" dirty="0"/>
              <a:t>Część IV </a:t>
            </a:r>
          </a:p>
          <a:p>
            <a:pPr algn="just">
              <a:spcBef>
                <a:spcPts val="600"/>
              </a:spcBef>
            </a:pPr>
            <a:r>
              <a:rPr lang="pl-PL" sz="2400" dirty="0"/>
              <a:t>A. rejestracja, zatwierdzanie, śledzenie (</a:t>
            </a:r>
            <a:r>
              <a:rPr lang="pl-PL" sz="2400" dirty="0" err="1"/>
              <a:t>traceability</a:t>
            </a:r>
            <a:r>
              <a:rPr lang="pl-PL" sz="2400" dirty="0"/>
              <a:t>) i przemieszczanie zwierząt lądowych,</a:t>
            </a:r>
          </a:p>
          <a:p>
            <a:pPr algn="just">
              <a:spcBef>
                <a:spcPts val="600"/>
              </a:spcBef>
            </a:pPr>
            <a:r>
              <a:rPr lang="pl-PL" sz="2400" dirty="0"/>
              <a:t>B. rejestracja, zatwierdzanie, śledzenie (</a:t>
            </a:r>
            <a:r>
              <a:rPr lang="pl-PL" sz="2400" dirty="0" err="1"/>
              <a:t>traceability</a:t>
            </a:r>
            <a:r>
              <a:rPr lang="pl-PL" sz="2400" dirty="0"/>
              <a:t>) i przemieszczanie zwierząt wodnych,</a:t>
            </a:r>
          </a:p>
          <a:p>
            <a:pPr algn="just">
              <a:spcBef>
                <a:spcPts val="600"/>
              </a:spcBef>
            </a:pPr>
            <a:r>
              <a:rPr lang="pl-PL" sz="2400" dirty="0"/>
              <a:t>C. Inne zwierzęta i ich produkty,</a:t>
            </a:r>
          </a:p>
          <a:p>
            <a:pPr marL="457200" indent="-457200" algn="just">
              <a:spcBef>
                <a:spcPts val="600"/>
              </a:spcBef>
              <a:buAutoNum type="arabicPeriod" startAt="5"/>
            </a:pPr>
            <a:r>
              <a:rPr lang="pl-PL" sz="2400" dirty="0"/>
              <a:t>Część V Import do UE,</a:t>
            </a:r>
          </a:p>
          <a:p>
            <a:pPr marL="457200" indent="-457200" algn="just">
              <a:spcBef>
                <a:spcPts val="600"/>
              </a:spcBef>
              <a:buAutoNum type="arabicPeriod" startAt="5"/>
            </a:pPr>
            <a:r>
              <a:rPr lang="pl-PL" sz="2400" dirty="0"/>
              <a:t>Część VI nie komercyjne zwierzęta towarzyszące,</a:t>
            </a:r>
          </a:p>
          <a:p>
            <a:pPr marL="457200" indent="-457200" algn="just">
              <a:spcBef>
                <a:spcPts val="600"/>
              </a:spcBef>
              <a:buAutoNum type="arabicPeriod" startAt="5"/>
            </a:pPr>
            <a:r>
              <a:rPr lang="pl-PL" sz="2400" dirty="0"/>
              <a:t>Część VII środki nadzwyczajne,</a:t>
            </a:r>
          </a:p>
          <a:p>
            <a:pPr marL="457200" indent="-457200" algn="just">
              <a:spcBef>
                <a:spcPts val="600"/>
              </a:spcBef>
              <a:buAutoNum type="arabicPeriod" startAt="5"/>
            </a:pPr>
            <a:r>
              <a:rPr lang="pl-PL" sz="2400" dirty="0"/>
              <a:t>Część VIII środki przejściowe</a:t>
            </a:r>
          </a:p>
          <a:p>
            <a:pPr marL="457200" indent="-457200" algn="just">
              <a:spcBef>
                <a:spcPts val="600"/>
              </a:spcBef>
              <a:buAutoNum type="arabicPeriod" startAt="5"/>
            </a:pPr>
            <a:endParaRPr lang="de-DE" sz="2400" dirty="0"/>
          </a:p>
        </p:txBody>
      </p:sp>
      <p:sp>
        <p:nvSpPr>
          <p:cNvPr id="6" name="Foliennummernplatzhalter 3"/>
          <p:cNvSpPr txBox="1">
            <a:spLocks/>
          </p:cNvSpPr>
          <p:nvPr/>
        </p:nvSpPr>
        <p:spPr>
          <a:xfrm>
            <a:off x="8765480" y="6309320"/>
            <a:ext cx="1905000" cy="45720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88259" y="0"/>
            <a:ext cx="10959353" cy="995082"/>
          </a:xfrm>
        </p:spPr>
        <p:txBody>
          <a:bodyPr>
            <a:noAutofit/>
          </a:bodyPr>
          <a:lstStyle/>
          <a:p>
            <a:br>
              <a:rPr lang="pl-PL" sz="3600" b="1" dirty="0">
                <a:solidFill>
                  <a:srgbClr val="FF0000"/>
                </a:solidFill>
              </a:rPr>
            </a:br>
            <a:r>
              <a:rPr lang="pl-PL" sz="3600" b="1" dirty="0">
                <a:solidFill>
                  <a:srgbClr val="FF0000"/>
                </a:solidFill>
              </a:rPr>
              <a:t>AHL- struktura </a:t>
            </a:r>
            <a:r>
              <a:rPr lang="de-DE" sz="3600" b="1" dirty="0">
                <a:solidFill>
                  <a:srgbClr val="FF0000"/>
                </a:solidFill>
              </a:rPr>
              <a:t> 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33437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 txBox="1">
            <a:spLocks/>
          </p:cNvSpPr>
          <p:nvPr/>
        </p:nvSpPr>
        <p:spPr>
          <a:xfrm>
            <a:off x="8765480" y="6309320"/>
            <a:ext cx="1905000" cy="45720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88259" y="0"/>
            <a:ext cx="10959353" cy="995082"/>
          </a:xfrm>
        </p:spPr>
        <p:txBody>
          <a:bodyPr>
            <a:noAutofit/>
          </a:bodyPr>
          <a:lstStyle/>
          <a:p>
            <a:br>
              <a:rPr lang="pl-PL" sz="3600" b="1" dirty="0">
                <a:solidFill>
                  <a:srgbClr val="FF0000"/>
                </a:solidFill>
              </a:rPr>
            </a:br>
            <a:r>
              <a:rPr lang="pl-PL" sz="3600" b="1" dirty="0">
                <a:solidFill>
                  <a:srgbClr val="FF0000"/>
                </a:solidFill>
              </a:rPr>
              <a:t>AHL- struktura </a:t>
            </a:r>
            <a:r>
              <a:rPr lang="de-DE" sz="3600" b="1" dirty="0">
                <a:solidFill>
                  <a:srgbClr val="FF0000"/>
                </a:solidFill>
              </a:rPr>
              <a:t> </a:t>
            </a:r>
            <a:endParaRPr lang="de-DE" sz="3600" dirty="0"/>
          </a:p>
        </p:txBody>
      </p:sp>
      <p:sp>
        <p:nvSpPr>
          <p:cNvPr id="2" name="Prostokąt 1"/>
          <p:cNvSpPr/>
          <p:nvPr/>
        </p:nvSpPr>
        <p:spPr>
          <a:xfrm>
            <a:off x="5710184" y="127244"/>
            <a:ext cx="5437428" cy="14876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Część I </a:t>
            </a:r>
          </a:p>
          <a:p>
            <a:pPr algn="ctr"/>
            <a:r>
              <a:rPr lang="pl-P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Przedmiot, cel, zakres i definicje (56) </a:t>
            </a:r>
          </a:p>
          <a:p>
            <a:pPr algn="ctr"/>
            <a:r>
              <a:rPr lang="pl-P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Wykaz chorób, choroby „egzotyczne”, wykaz gatunków,</a:t>
            </a:r>
          </a:p>
          <a:p>
            <a:pPr algn="ctr"/>
            <a:r>
              <a:rPr lang="pl-P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Odpowiedzialność za zdrowie zwierząt</a:t>
            </a:r>
          </a:p>
        </p:txBody>
      </p:sp>
      <p:sp>
        <p:nvSpPr>
          <p:cNvPr id="5" name="Prostokąt 4"/>
          <p:cNvSpPr/>
          <p:nvPr/>
        </p:nvSpPr>
        <p:spPr>
          <a:xfrm>
            <a:off x="188259" y="1103059"/>
            <a:ext cx="5691117" cy="9577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Część II </a:t>
            </a:r>
          </a:p>
          <a:p>
            <a:pPr algn="ctr"/>
            <a:r>
              <a:rPr lang="pl-PL" dirty="0"/>
              <a:t>Zgłaszanie i raportowanie chorób, nadzór, zwalczanie, nadawanie statusu wolny</a:t>
            </a:r>
          </a:p>
        </p:txBody>
      </p:sp>
      <p:sp>
        <p:nvSpPr>
          <p:cNvPr id="7" name="Prostokąt 6"/>
          <p:cNvSpPr/>
          <p:nvPr/>
        </p:nvSpPr>
        <p:spPr>
          <a:xfrm>
            <a:off x="109225" y="2110584"/>
            <a:ext cx="5990790" cy="2085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Część III</a:t>
            </a:r>
          </a:p>
          <a:p>
            <a:pPr algn="ctr"/>
            <a:r>
              <a:rPr lang="pl-PL" dirty="0"/>
              <a:t>Plany gotowości i ćwiczenia symulacyjne, używanie produktów leczniczych weterynaryjnych w celu zapobiegania i kontroli chorób, banki antygenów, szczepionek i  diagnostycznych reagentów, środki kontroli chorób kategorii A, środki kontroli dla chorób kategorii B i C</a:t>
            </a:r>
          </a:p>
          <a:p>
            <a:pPr algn="ctr"/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6100015" y="1746509"/>
            <a:ext cx="5691117" cy="17742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Część IV</a:t>
            </a:r>
          </a:p>
          <a:p>
            <a:pPr algn="ctr"/>
            <a:r>
              <a:rPr lang="pl-PL" dirty="0"/>
              <a:t>Rejestracja, zatwierdzanie, śledzenie, przemieszczanie utrzymywanych zwierząt lądowych, przemieszczanie zwierząt lądowych dzikich, przemieszczanie materiału biologicznego, produkcja, przetwarzanie i dystrybucja  </a:t>
            </a:r>
            <a:r>
              <a:rPr lang="pl-PL" dirty="0" err="1"/>
              <a:t>PPZz</a:t>
            </a:r>
            <a:r>
              <a:rPr lang="pl-PL" dirty="0"/>
              <a:t>, oraz środki krajowe</a:t>
            </a:r>
          </a:p>
        </p:txBody>
      </p:sp>
      <p:sp>
        <p:nvSpPr>
          <p:cNvPr id="9" name="Prostokąt 8"/>
          <p:cNvSpPr/>
          <p:nvPr/>
        </p:nvSpPr>
        <p:spPr>
          <a:xfrm>
            <a:off x="6345675" y="3652422"/>
            <a:ext cx="5691117" cy="1154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Część V</a:t>
            </a:r>
          </a:p>
          <a:p>
            <a:pPr algn="ctr"/>
            <a:r>
              <a:rPr lang="pl-PL" dirty="0"/>
              <a:t>Wprowadzanie do UE zwierząt, materiału biologicznego oraz </a:t>
            </a:r>
            <a:r>
              <a:rPr lang="pl-PL" dirty="0" err="1"/>
              <a:t>PPZw</a:t>
            </a:r>
            <a:r>
              <a:rPr lang="pl-PL" dirty="0"/>
              <a:t>, wprowadzanie do UE innych towarów (roślinne), eksport z UE</a:t>
            </a:r>
          </a:p>
        </p:txBody>
      </p:sp>
      <p:sp>
        <p:nvSpPr>
          <p:cNvPr id="10" name="Prostokąt 9"/>
          <p:cNvSpPr/>
          <p:nvPr/>
        </p:nvSpPr>
        <p:spPr>
          <a:xfrm>
            <a:off x="188259" y="4403650"/>
            <a:ext cx="5691117" cy="115444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Część VI</a:t>
            </a:r>
          </a:p>
          <a:p>
            <a:pPr algn="ctr"/>
            <a:r>
              <a:rPr lang="pl-PL" dirty="0">
                <a:solidFill>
                  <a:schemeClr val="tx1"/>
                </a:solidFill>
              </a:rPr>
              <a:t>Przemieszczanie zwierząt domowych (niekomercyjne) – wchodzi w życie od 21 kwietnia 2026r. 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6222844" y="4980871"/>
            <a:ext cx="5691117" cy="11544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  <a:p>
            <a:pPr algn="ctr"/>
            <a:r>
              <a:rPr lang="pl-PL" dirty="0">
                <a:solidFill>
                  <a:schemeClr val="tx1"/>
                </a:solidFill>
              </a:rPr>
              <a:t>Część VII</a:t>
            </a:r>
          </a:p>
          <a:p>
            <a:pPr algn="ctr"/>
            <a:r>
              <a:rPr lang="pl-PL" dirty="0">
                <a:solidFill>
                  <a:schemeClr val="tx1"/>
                </a:solidFill>
              </a:rPr>
              <a:t>Środki nadzwyczajne przyjmowane dla UE, środki nadzwyczajne dla krajów trzecich, </a:t>
            </a:r>
          </a:p>
          <a:p>
            <a:r>
              <a:rPr lang="pl-PL" dirty="0" err="1"/>
              <a:t>Rozp</a:t>
            </a:r>
            <a:r>
              <a:rPr lang="pl-PL" dirty="0"/>
              <a:t> </a:t>
            </a:r>
            <a:r>
              <a:rPr lang="pt-BR" dirty="0"/>
              <a:t>178/2002 </a:t>
            </a:r>
            <a:r>
              <a:rPr lang="pl-PL" dirty="0"/>
              <a:t>oraz </a:t>
            </a:r>
            <a:r>
              <a:rPr lang="pt-BR" dirty="0"/>
              <a:t>R</a:t>
            </a:r>
            <a:r>
              <a:rPr lang="pl-PL" dirty="0" err="1"/>
              <a:t>ozp</a:t>
            </a:r>
            <a:r>
              <a:rPr lang="pl-PL" dirty="0"/>
              <a:t>. </a:t>
            </a:r>
            <a:r>
              <a:rPr lang="pt-BR" dirty="0"/>
              <a:t> 2017/625</a:t>
            </a:r>
          </a:p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531727" y="5656570"/>
            <a:ext cx="5691117" cy="1154441"/>
          </a:xfrm>
          <a:prstGeom prst="rect">
            <a:avLst/>
          </a:prstGeom>
        </p:spPr>
        <p:style>
          <a:lnRef idx="1">
            <a:schemeClr val="accent2"/>
          </a:lnRef>
          <a:fillRef idx="1001">
            <a:schemeClr val="l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  <a:p>
            <a:pPr algn="ctr"/>
            <a:r>
              <a:rPr lang="pl-PL" dirty="0">
                <a:solidFill>
                  <a:schemeClr val="tx1"/>
                </a:solidFill>
              </a:rPr>
              <a:t>Część VIII</a:t>
            </a:r>
          </a:p>
          <a:p>
            <a:pPr algn="ctr"/>
            <a:r>
              <a:rPr lang="pl-PL" dirty="0">
                <a:solidFill>
                  <a:schemeClr val="tx1"/>
                </a:solidFill>
              </a:rPr>
              <a:t>Środki przejściowe- zachowanie statusów wolności chorób, dotychczasowe rejestry podmiotów nadzorowanych</a:t>
            </a:r>
          </a:p>
          <a:p>
            <a:pPr algn="ctr"/>
            <a:endParaRPr lang="pl-PL" dirty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559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12745" y="995082"/>
            <a:ext cx="11273937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l-PL" sz="2400" dirty="0"/>
              <a:t>Choroba „egzotyczna” – nowo występująca choroba</a:t>
            </a:r>
          </a:p>
          <a:p>
            <a:pPr algn="just">
              <a:spcBef>
                <a:spcPts val="600"/>
              </a:spcBef>
            </a:pPr>
            <a:r>
              <a:rPr lang="pl-PL" sz="2400" dirty="0"/>
              <a:t>Choroba inna niż występująca w wykazie jeżeli spełnia następujące kryteria:</a:t>
            </a:r>
          </a:p>
          <a:p>
            <a:pPr marL="342900" indent="-342900" algn="just">
              <a:spcBef>
                <a:spcPts val="600"/>
              </a:spcBef>
              <a:buFontTx/>
              <a:buChar char="-"/>
            </a:pPr>
            <a:r>
              <a:rPr lang="pl-PL" sz="2400" dirty="0"/>
              <a:t>Są dowody naukowe, że choroba jest zakaźna,</a:t>
            </a:r>
          </a:p>
          <a:p>
            <a:pPr marL="342900" indent="-342900" algn="just">
              <a:spcBef>
                <a:spcPts val="600"/>
              </a:spcBef>
              <a:buFontTx/>
              <a:buChar char="-"/>
            </a:pPr>
            <a:r>
              <a:rPr lang="pl-PL" sz="2400" dirty="0"/>
              <a:t>Na terenie UE występują gatunki zwierząt wrażliwych albo będących rezerwuarem/ wektorem choroby,</a:t>
            </a:r>
          </a:p>
          <a:p>
            <a:pPr marL="342900" indent="-342900" algn="just">
              <a:spcBef>
                <a:spcPts val="600"/>
              </a:spcBef>
              <a:buFontTx/>
              <a:buChar char="-"/>
            </a:pPr>
            <a:r>
              <a:rPr lang="pl-PL" sz="2400" dirty="0"/>
              <a:t>Choroba jest groźna dla zwierząt i/lub ludzi,</a:t>
            </a:r>
          </a:p>
          <a:p>
            <a:pPr marL="342900" indent="-342900" algn="just">
              <a:spcBef>
                <a:spcPts val="600"/>
              </a:spcBef>
              <a:buFontTx/>
              <a:buChar char="-"/>
            </a:pPr>
            <a:r>
              <a:rPr lang="pl-PL" sz="2400" dirty="0"/>
              <a:t>Są dla choroby opracowane narzędzia diagnostyczne,</a:t>
            </a:r>
          </a:p>
          <a:p>
            <a:pPr marL="342900" indent="-342900" algn="just">
              <a:spcBef>
                <a:spcPts val="600"/>
              </a:spcBef>
              <a:buFontTx/>
              <a:buChar char="-"/>
            </a:pPr>
            <a:r>
              <a:rPr lang="pl-PL" sz="2400" dirty="0"/>
              <a:t>Są możliwe do zastosowania środki zmniejszające ryzyko jej wystąpienia, a także możliwy jest skuteczny i proporcjonalny nadzór nad chorobą,</a:t>
            </a:r>
          </a:p>
          <a:p>
            <a:pPr marL="342900" indent="-342900" algn="just">
              <a:spcBef>
                <a:spcPts val="600"/>
              </a:spcBef>
              <a:buFontTx/>
              <a:buChar char="-"/>
            </a:pPr>
            <a:r>
              <a:rPr lang="pl-PL" sz="2400" dirty="0"/>
              <a:t>Choroba wywołuje poważne, negatywne skutki gospodarcze, środowiskowe w tym w zakresie bioróżnorodności,</a:t>
            </a:r>
          </a:p>
          <a:p>
            <a:pPr marL="342900" indent="-342900" algn="just">
              <a:spcBef>
                <a:spcPts val="600"/>
              </a:spcBef>
              <a:buFontTx/>
              <a:buChar char="-"/>
            </a:pPr>
            <a:r>
              <a:rPr lang="pl-PL" sz="2400" dirty="0"/>
              <a:t>Choroba może wywołać katastrofę naturalną lub czynnik chorobotwórczy może być użyty do aktów terrorystycznych oraz </a:t>
            </a:r>
          </a:p>
          <a:p>
            <a:pPr algn="just">
              <a:spcBef>
                <a:spcPts val="600"/>
              </a:spcBef>
            </a:pPr>
            <a:endParaRPr lang="de-DE" sz="2400" dirty="0"/>
          </a:p>
        </p:txBody>
      </p:sp>
      <p:sp>
        <p:nvSpPr>
          <p:cNvPr id="6" name="Foliennummernplatzhalter 3"/>
          <p:cNvSpPr txBox="1">
            <a:spLocks/>
          </p:cNvSpPr>
          <p:nvPr/>
        </p:nvSpPr>
        <p:spPr>
          <a:xfrm>
            <a:off x="8765480" y="6309320"/>
            <a:ext cx="1905000" cy="45720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88259" y="0"/>
            <a:ext cx="10959353" cy="995082"/>
          </a:xfrm>
        </p:spPr>
        <p:txBody>
          <a:bodyPr>
            <a:noAutofit/>
          </a:bodyPr>
          <a:lstStyle/>
          <a:p>
            <a:br>
              <a:rPr lang="pl-PL" sz="3600" b="1" dirty="0">
                <a:solidFill>
                  <a:srgbClr val="FF0000"/>
                </a:solidFill>
              </a:rPr>
            </a:br>
            <a:r>
              <a:rPr lang="pl-PL" sz="3600" b="1" dirty="0">
                <a:solidFill>
                  <a:srgbClr val="FF0000"/>
                </a:solidFill>
              </a:rPr>
              <a:t>AHL- struktura </a:t>
            </a:r>
            <a:r>
              <a:rPr lang="de-DE" sz="3600" b="1" dirty="0">
                <a:solidFill>
                  <a:srgbClr val="FF0000"/>
                </a:solidFill>
              </a:rPr>
              <a:t> 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71719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12745" y="995082"/>
            <a:ext cx="11273937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dirty="0"/>
          </a:p>
          <a:p>
            <a:r>
              <a:rPr lang="pl-PL" sz="2800" dirty="0"/>
              <a:t>Udział KE w zakresie tworzenia środków zwalczania ogranicza się do listy chorób wskazanej w art. 5. </a:t>
            </a:r>
          </a:p>
          <a:p>
            <a:r>
              <a:rPr lang="en-US" sz="2800" b="1" dirty="0"/>
              <a:t>Art</a:t>
            </a:r>
            <a:r>
              <a:rPr lang="pl-PL" sz="2800" b="1" dirty="0"/>
              <a:t>. </a:t>
            </a:r>
            <a:r>
              <a:rPr lang="en-US" sz="2800" b="1" dirty="0"/>
              <a:t> 5(1)</a:t>
            </a:r>
            <a:r>
              <a:rPr lang="en-US" sz="2800" dirty="0"/>
              <a:t>(</a:t>
            </a:r>
            <a:r>
              <a:rPr lang="pl-PL" sz="2800" dirty="0"/>
              <a:t>najważniejsze choroby</a:t>
            </a:r>
            <a:r>
              <a:rPr lang="en-US" sz="2800" dirty="0"/>
              <a:t>!) –</a:t>
            </a:r>
            <a:r>
              <a:rPr lang="pl-PL" sz="2800" dirty="0"/>
              <a:t>Pryszczyca, Klasyczny pomór świń, afrykański pomór świń, HPAI, Afrykański pomór koni oraz</a:t>
            </a:r>
            <a:endParaRPr lang="en-US" sz="2800" dirty="0"/>
          </a:p>
          <a:p>
            <a:r>
              <a:rPr lang="en-US" sz="2800" b="1" dirty="0"/>
              <a:t>Art</a:t>
            </a:r>
            <a:r>
              <a:rPr lang="pl-PL" sz="2800" b="1" dirty="0"/>
              <a:t>. </a:t>
            </a:r>
            <a:r>
              <a:rPr lang="en-US" sz="2800" b="1" dirty="0"/>
              <a:t> 5(2) </a:t>
            </a:r>
            <a:r>
              <a:rPr lang="en-US" sz="2800" dirty="0"/>
              <a:t>–</a:t>
            </a:r>
            <a:r>
              <a:rPr lang="pl-PL" sz="2800" dirty="0"/>
              <a:t>Załącznik </a:t>
            </a:r>
            <a:r>
              <a:rPr lang="en-US" sz="2800" dirty="0"/>
              <a:t> II (</a:t>
            </a:r>
            <a:r>
              <a:rPr lang="pl-PL" sz="2800" dirty="0"/>
              <a:t>zmieniony przez </a:t>
            </a:r>
            <a:r>
              <a:rPr lang="pl-PL" sz="2800" b="1" dirty="0"/>
              <a:t>rozporządzenie </a:t>
            </a:r>
            <a:r>
              <a:rPr lang="en-US" sz="2800" b="1" dirty="0"/>
              <a:t>(EU) 2018/1629</a:t>
            </a:r>
            <a:r>
              <a:rPr lang="en-US" sz="2800" dirty="0"/>
              <a:t>)</a:t>
            </a:r>
          </a:p>
          <a:p>
            <a:r>
              <a:rPr lang="pl-PL" sz="2800" dirty="0"/>
              <a:t>Parametry szacowania dla chorób, które należy wpisać do wykazu podane są w art. 7</a:t>
            </a:r>
            <a:r>
              <a:rPr lang="en-US" sz="2800" dirty="0"/>
              <a:t> </a:t>
            </a:r>
            <a:r>
              <a:rPr lang="pl-PL" sz="2800" dirty="0"/>
              <a:t>Razem to </a:t>
            </a:r>
            <a:r>
              <a:rPr lang="en-US" sz="2800" dirty="0"/>
              <a:t> 63 </a:t>
            </a:r>
            <a:r>
              <a:rPr lang="pl-PL" sz="2800" dirty="0"/>
              <a:t>choroby zarówno zwierząt lądowych jak i wodnych</a:t>
            </a:r>
            <a:r>
              <a:rPr lang="en-US" sz="2800" dirty="0"/>
              <a:t>, </a:t>
            </a:r>
            <a:r>
              <a:rPr lang="pl-PL" sz="2800" dirty="0"/>
              <a:t>oraz innych zwierząt.</a:t>
            </a:r>
            <a:endParaRPr lang="en-US" sz="2800" dirty="0"/>
          </a:p>
          <a:p>
            <a:pPr algn="just">
              <a:spcBef>
                <a:spcPts val="600"/>
              </a:spcBef>
            </a:pPr>
            <a:endParaRPr lang="de-DE" sz="2400" dirty="0"/>
          </a:p>
        </p:txBody>
      </p:sp>
      <p:sp>
        <p:nvSpPr>
          <p:cNvPr id="6" name="Foliennummernplatzhalter 3"/>
          <p:cNvSpPr txBox="1">
            <a:spLocks/>
          </p:cNvSpPr>
          <p:nvPr/>
        </p:nvSpPr>
        <p:spPr>
          <a:xfrm>
            <a:off x="8765480" y="6309320"/>
            <a:ext cx="1905000" cy="45720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88259" y="0"/>
            <a:ext cx="10959353" cy="995082"/>
          </a:xfrm>
        </p:spPr>
        <p:txBody>
          <a:bodyPr>
            <a:noAutofit/>
          </a:bodyPr>
          <a:lstStyle/>
          <a:p>
            <a:br>
              <a:rPr lang="pl-PL" sz="3600" b="1" dirty="0">
                <a:solidFill>
                  <a:srgbClr val="FF0000"/>
                </a:solidFill>
              </a:rPr>
            </a:br>
            <a:r>
              <a:rPr lang="pl-PL" sz="3600" b="1" dirty="0">
                <a:solidFill>
                  <a:srgbClr val="FF0000"/>
                </a:solidFill>
              </a:rPr>
              <a:t>AHL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19312612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2423</Words>
  <Application>Microsoft Office PowerPoint</Application>
  <PresentationFormat>Panoramiczny</PresentationFormat>
  <Paragraphs>430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8" baseType="lpstr">
      <vt:lpstr>Arial</vt:lpstr>
      <vt:lpstr>Bookman Old Style</vt:lpstr>
      <vt:lpstr>Calibri</vt:lpstr>
      <vt:lpstr>Calibri Light</vt:lpstr>
      <vt:lpstr>Verdana</vt:lpstr>
      <vt:lpstr>Wingdings</vt:lpstr>
      <vt:lpstr>Motyw pakietu Office</vt:lpstr>
      <vt:lpstr> Prawo zdrowia zwierząt – nowe zasady </vt:lpstr>
      <vt:lpstr>Prawo Zdrowia Zwierząt</vt:lpstr>
      <vt:lpstr>AHL    RPEiR (UE) 2016/429 bezpośrednio stosowane w Polsce ale PL musi określić – kompetentną władzę, środki krajowe, kary etc. AHL będzie uzupełniane przez akty delegowane lub wykonawcze w celu uczynienia go bardziej operacyjnym.</vt:lpstr>
      <vt:lpstr> AHL </vt:lpstr>
      <vt:lpstr> AHL </vt:lpstr>
      <vt:lpstr> AHL- struktura  </vt:lpstr>
      <vt:lpstr> AHL- struktura  </vt:lpstr>
      <vt:lpstr> AHL- struktura  </vt:lpstr>
      <vt:lpstr> AHL</vt:lpstr>
      <vt:lpstr> AHL – choroby art. 9</vt:lpstr>
      <vt:lpstr> AHL</vt:lpstr>
      <vt:lpstr> AHL Rozporządzenie 2018/1882</vt:lpstr>
      <vt:lpstr> AHL</vt:lpstr>
      <vt:lpstr> AHL</vt:lpstr>
      <vt:lpstr> </vt:lpstr>
      <vt:lpstr> </vt:lpstr>
      <vt:lpstr> </vt:lpstr>
      <vt:lpstr> </vt:lpstr>
      <vt:lpstr> </vt:lpstr>
      <vt:lpstr>Prezentacja programu PowerPoint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Funkcjonowanie przedsiębiorstw w dobie występowania chorób zakaźnych zwierząt.</dc:title>
  <dc:creator>wet</dc:creator>
  <cp:lastModifiedBy>Karolina Hm</cp:lastModifiedBy>
  <cp:revision>162</cp:revision>
  <dcterms:created xsi:type="dcterms:W3CDTF">2019-02-06T07:19:17Z</dcterms:created>
  <dcterms:modified xsi:type="dcterms:W3CDTF">2021-05-18T11:51:21Z</dcterms:modified>
</cp:coreProperties>
</file>